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10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tags/tag11.xml" ContentType="application/vnd.openxmlformats-officedocument.presentationml.tags+xml"/>
  <Override PartName="/ppt/notesSlides/notesSlide33.xml" ContentType="application/vnd.openxmlformats-officedocument.presentationml.notesSlide+xml"/>
  <Override PartName="/ppt/tags/tag12.xml" ContentType="application/vnd.openxmlformats-officedocument.presentationml.tags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8"/>
  </p:notesMasterIdLst>
  <p:sldIdLst>
    <p:sldId id="259" r:id="rId2"/>
    <p:sldId id="261" r:id="rId3"/>
    <p:sldId id="262" r:id="rId4"/>
    <p:sldId id="263" r:id="rId5"/>
    <p:sldId id="264" r:id="rId6"/>
    <p:sldId id="272" r:id="rId7"/>
    <p:sldId id="273" r:id="rId8"/>
    <p:sldId id="274" r:id="rId9"/>
    <p:sldId id="270" r:id="rId10"/>
    <p:sldId id="275" r:id="rId11"/>
    <p:sldId id="276" r:id="rId12"/>
    <p:sldId id="278" r:id="rId13"/>
    <p:sldId id="277" r:id="rId14"/>
    <p:sldId id="279" r:id="rId15"/>
    <p:sldId id="280" r:id="rId16"/>
    <p:sldId id="281" r:id="rId17"/>
    <p:sldId id="282" r:id="rId18"/>
    <p:sldId id="283" r:id="rId19"/>
    <p:sldId id="285" r:id="rId20"/>
    <p:sldId id="284" r:id="rId21"/>
    <p:sldId id="287" r:id="rId22"/>
    <p:sldId id="288" r:id="rId23"/>
    <p:sldId id="289" r:id="rId24"/>
    <p:sldId id="290" r:id="rId25"/>
    <p:sldId id="291" r:id="rId26"/>
    <p:sldId id="292" r:id="rId27"/>
    <p:sldId id="293" r:id="rId28"/>
    <p:sldId id="294" r:id="rId29"/>
    <p:sldId id="295" r:id="rId30"/>
    <p:sldId id="296" r:id="rId31"/>
    <p:sldId id="297" r:id="rId32"/>
    <p:sldId id="298" r:id="rId33"/>
    <p:sldId id="299" r:id="rId34"/>
    <p:sldId id="300" r:id="rId35"/>
    <p:sldId id="302" r:id="rId36"/>
    <p:sldId id="303" r:id="rId3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lang="ko-KR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lang="ko-KR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lang="ko-KR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lang="ko-KR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lang="ko-KR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lang="ko-KR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lang="ko-KR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lang="ko-KR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lang="ko-KR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992832F5-EA01-48E5-B403-87E193F50680}">
          <p14:sldIdLst>
            <p14:sldId id="259"/>
          </p14:sldIdLst>
        </p14:section>
        <p14:section name="프로젝트 개요" id="{087866C3-7028-482C-8D34-6BF5363FBD75}">
          <p14:sldIdLst>
            <p14:sldId id="261"/>
          </p14:sldIdLst>
        </p14:section>
        <p14:section name="상태 업데이트" id="{521DEF98-8796-4632-831A-16252E9A6054}">
          <p14:sldIdLst>
            <p14:sldId id="262"/>
            <p14:sldId id="263"/>
          </p14:sldIdLst>
        </p14:section>
        <p14:section name="일정" id="{CF24EBA6-C924-424D-AC31-A4B9992A87E0}">
          <p14:sldIdLst>
            <p14:sldId id="264"/>
            <p14:sldId id="272"/>
            <p14:sldId id="273"/>
          </p14:sldIdLst>
        </p14:section>
        <p14:section name="다음 단계 및 작업 항목" id="{C24C98EC-938D-4034-8DB8-5E8DBF16E3CB}">
          <p14:sldIdLst>
            <p14:sldId id="274"/>
          </p14:sldIdLst>
        </p14:section>
        <p14:section name="부록" id="{E35CCD6A-2288-476E-BC93-C75323AE1F32}">
          <p14:sldIdLst>
            <p14:sldId id="270"/>
            <p14:sldId id="275"/>
            <p14:sldId id="276"/>
            <p14:sldId id="278"/>
            <p14:sldId id="277"/>
            <p14:sldId id="279"/>
            <p14:sldId id="280"/>
            <p14:sldId id="281"/>
            <p14:sldId id="282"/>
            <p14:sldId id="283"/>
            <p14:sldId id="285"/>
            <p14:sldId id="284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  <p14:sldId id="300"/>
            <p14:sldId id="302"/>
            <p14:sldId id="30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35" autoAdjust="0"/>
    <p:restoredTop sz="88187" autoAdjust="0"/>
  </p:normalViewPr>
  <p:slideViewPr>
    <p:cSldViewPr>
      <p:cViewPr varScale="1">
        <p:scale>
          <a:sx n="90" d="100"/>
          <a:sy n="90" d="100"/>
        </p:scale>
        <p:origin x="-918" y="-96"/>
      </p:cViewPr>
      <p:guideLst>
        <p:guide orient="horz" pos="2160"/>
        <p:guide orient="horz" pos="576"/>
        <p:guide pos="2880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5C831A-CCF5-4391-A2BE-9DF065D37587}" type="doc">
      <dgm:prSet loTypeId="urn:microsoft.com/office/officeart/2005/8/layout/arrow2" loCatId="process" qsTypeId="urn:microsoft.com/office/officeart/2005/8/quickstyle/3d5" qsCatId="3D" csTypeId="urn:microsoft.com/office/officeart/2005/8/colors/colorful3" csCatId="colorful" phldr="1"/>
      <dgm:spPr/>
    </dgm:pt>
    <dgm:pt modelId="{E220828C-C958-4FCF-B52F-02D7F5D17607}" type="pres">
      <dgm:prSet presAssocID="{455C831A-CCF5-4391-A2BE-9DF065D37587}" presName="arrowDiagram" presStyleCnt="0">
        <dgm:presLayoutVars>
          <dgm:chMax val="5"/>
          <dgm:dir/>
          <dgm:resizeHandles val="exact"/>
        </dgm:presLayoutVars>
      </dgm:prSet>
      <dgm:spPr/>
    </dgm:pt>
  </dgm:ptLst>
  <dgm:cxnLst>
    <dgm:cxn modelId="{39ECB7E7-30E3-4A3C-AAF0-553A3160CF23}" type="presOf" srcId="{455C831A-CCF5-4391-A2BE-9DF065D37587}" destId="{E220828C-C958-4FCF-B52F-02D7F5D17607}" srcOrd="0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1">
              <a:defRPr lang="ko-KR" sz="1200"/>
            </a:lvl1pPr>
          </a:lstStyle>
          <a:p>
            <a:endParaRPr lang="ko-K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1">
              <a:defRPr lang="ko-KR" sz="1200"/>
            </a:lvl1pPr>
          </a:lstStyle>
          <a:p>
            <a:fld id="{724506C0-3FFE-45A5-803D-9F4FC5464A70}" type="datetimeFigureOut">
              <a:t>2019-09-25</a:t>
            </a:fld>
            <a:endParaRPr lang="ko-K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latinLnBrk="1"/>
            <a:r>
              <a:rPr lang="ko-KR"/>
              <a:t>마스터 텍스트 스타일 편집</a:t>
            </a:r>
          </a:p>
          <a:p>
            <a:pPr lvl="1" latinLnBrk="1"/>
            <a:r>
              <a:rPr lang="ko-KR"/>
              <a:t>둘째 수준</a:t>
            </a:r>
          </a:p>
          <a:p>
            <a:pPr lvl="2" latinLnBrk="1"/>
            <a:r>
              <a:rPr lang="ko-KR"/>
              <a:t>셋째 수준</a:t>
            </a:r>
          </a:p>
          <a:p>
            <a:pPr lvl="3" latinLnBrk="1"/>
            <a:r>
              <a:rPr lang="ko-KR"/>
              <a:t>넷째 수준</a:t>
            </a:r>
          </a:p>
          <a:p>
            <a:pPr lvl="4" latinLnBrk="1"/>
            <a:r>
              <a:rPr lang="ko-KR"/>
              <a:t>다섯째 수준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1">
              <a:defRPr lang="ko-KR" sz="1200"/>
            </a:lvl1pPr>
          </a:lstStyle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1">
              <a:defRPr lang="ko-KR" sz="1200"/>
            </a:lvl1pPr>
          </a:lstStyle>
          <a:p>
            <a:fld id="{F8646707-6BBD-41A9-B4DF-0C76A73A2D2A}" type="slidenum"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705807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lang="ko-KR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lang="ko-KR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lang="ko-KR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lang="ko-KR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lang="ko-KR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lang="ko-KR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lang="ko-KR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lang="ko-KR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lang="ko-KR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/>
            </a:pPr>
            <a:r>
              <a:rPr lang="ko-KR" dirty="0" smtClean="0"/>
              <a:t>이 서식 파일을 프로젝트 중요 시점의 업데이트를 제공하는 시작 파일로</a:t>
            </a:r>
            <a:r>
              <a:rPr lang="ko-KR" baseline="0" dirty="0" smtClean="0"/>
              <a:t> 사용할 수 있습니다.</a:t>
            </a:r>
            <a:endParaRPr lang="ko-KR" dirty="0" smtClean="0"/>
          </a:p>
          <a:p>
            <a:endParaRPr lang="ko-KR" baseline="0" dirty="0" smtClean="0"/>
          </a:p>
          <a:p>
            <a:pPr lvl="0" latinLnBrk="1"/>
            <a:r>
              <a:rPr lang="ko-KR" sz="1000" b="1" dirty="0" smtClean="0"/>
              <a:t>구역</a:t>
            </a:r>
            <a:endParaRPr lang="ko-KR" sz="1000" b="0" dirty="0" smtClean="0"/>
          </a:p>
          <a:p>
            <a:pPr lvl="0" latinLnBrk="1"/>
            <a:r>
              <a:rPr lang="ko-KR" sz="1000" b="0" dirty="0" smtClean="0"/>
              <a:t>구역을 추가하려면 슬라이드를 마우스 오른쪽 단추로 클릭하십시오.</a:t>
            </a:r>
            <a:r>
              <a:rPr lang="ko-KR" sz="1000" b="0" baseline="0" dirty="0" smtClean="0"/>
              <a:t> 구역을 사용하면 슬라이드를 쉽게 구성할 수 있으며, 여러 작성자가 원활하게 협력하여 슬라이드를 작성할 수 있습니다.</a:t>
            </a:r>
            <a:endParaRPr lang="ko-KR" sz="1000" b="0" dirty="0" smtClean="0"/>
          </a:p>
          <a:p>
            <a:pPr lvl="0" latinLnBrk="1"/>
            <a:endParaRPr lang="ko-KR" sz="1000" b="1" dirty="0" smtClean="0"/>
          </a:p>
          <a:p>
            <a:pPr lvl="0" latinLnBrk="1"/>
            <a:r>
              <a:rPr lang="ko-KR" sz="1000" b="1" dirty="0" smtClean="0"/>
              <a:t>메모</a:t>
            </a:r>
          </a:p>
          <a:p>
            <a:pPr lvl="0" latinLnBrk="1"/>
            <a:r>
              <a:rPr lang="ko-KR" sz="1000" dirty="0" smtClean="0"/>
              <a:t>설명을 제공하거나 청중에게 자세한 내용을 알릴 때 메모를 사용합니다.</a:t>
            </a:r>
            <a:r>
              <a:rPr lang="ko-KR" sz="1000" baseline="0" dirty="0" smtClean="0"/>
              <a:t> 프레젠테이션하는 동안 프레젠테이션 보기에서 이러한 메모를 볼 수 있습니다. </a:t>
            </a:r>
          </a:p>
          <a:p>
            <a:pPr lvl="0" latinLnBrk="1">
              <a:buFontTx/>
              <a:buNone/>
            </a:pPr>
            <a:r>
              <a:rPr lang="ko-KR" sz="1000" dirty="0" smtClean="0"/>
              <a:t>글꼴 크기에 주의(접근성, 가시성, 비디오 테이프 작성, 온라인 재생 등에 중요함)</a:t>
            </a:r>
          </a:p>
          <a:p>
            <a:pPr lvl="0" latinLnBrk="1"/>
            <a:endParaRPr lang="ko-KR" sz="1000" dirty="0" smtClean="0"/>
          </a:p>
          <a:p>
            <a:pPr lvl="0" latinLnBrk="1">
              <a:buFontTx/>
              <a:buNone/>
            </a:pPr>
            <a:r>
              <a:rPr lang="ko-KR" sz="1000" b="1" dirty="0" smtClean="0"/>
              <a:t>배색 </a:t>
            </a:r>
          </a:p>
          <a:p>
            <a:pPr lvl="0" latinLnBrk="1">
              <a:buFontTx/>
              <a:buNone/>
            </a:pPr>
            <a:r>
              <a:rPr lang="ko-KR" sz="1000" dirty="0" smtClean="0"/>
              <a:t>그래프, 차트 및 텍스트 상자에 특히 주의를 기울이십시오.</a:t>
            </a:r>
            <a:r>
              <a:rPr lang="ko-KR" sz="1000" baseline="0" dirty="0" smtClean="0"/>
              <a:t> </a:t>
            </a:r>
            <a:endParaRPr lang="ko-KR" sz="1000" dirty="0" smtClean="0"/>
          </a:p>
          <a:p>
            <a:pPr lvl="0" latinLnBrk="1"/>
            <a:r>
              <a:rPr lang="ko-KR" sz="1000" dirty="0" smtClean="0"/>
              <a:t>참석자가 흑백이나 </a:t>
            </a:r>
            <a:r>
              <a:rPr lang="ko-KR" sz="1000" dirty="0" err="1" smtClean="0"/>
              <a:t>회색조</a:t>
            </a:r>
            <a:r>
              <a:rPr lang="ko-KR" sz="1000" dirty="0" smtClean="0"/>
              <a:t>로 인쇄할 경우를 고려해야 합니다. 테스트로 인쇄하여 흑백이나 </a:t>
            </a:r>
            <a:r>
              <a:rPr lang="ko-KR" sz="1000" dirty="0" err="1" smtClean="0"/>
              <a:t>회색조</a:t>
            </a:r>
            <a:r>
              <a:rPr lang="ko-KR" sz="1000" dirty="0" smtClean="0"/>
              <a:t>로 인쇄해도 색에 문제가 없는지 확인하십시오.</a:t>
            </a:r>
          </a:p>
          <a:p>
            <a:pPr lvl="0" latinLnBrk="1">
              <a:buFontTx/>
              <a:buNone/>
            </a:pPr>
            <a:endParaRPr lang="ko-KR" sz="1000" dirty="0" smtClean="0"/>
          </a:p>
          <a:p>
            <a:pPr lvl="0" latinLnBrk="1">
              <a:buFontTx/>
              <a:buNone/>
            </a:pPr>
            <a:r>
              <a:rPr lang="ko-KR" sz="1000" b="1" dirty="0" smtClean="0"/>
              <a:t>그래픽, 테이블 및 그래프</a:t>
            </a:r>
          </a:p>
          <a:p>
            <a:pPr lvl="0" latinLnBrk="1"/>
            <a:r>
              <a:rPr lang="ko-KR" sz="1000" dirty="0" smtClean="0"/>
              <a:t>간결하게 유지하십시오. 가능한 일관되고 혼란스럽지 않은 스타일과 색을 사용하는 것이 좋습니다.</a:t>
            </a:r>
          </a:p>
          <a:p>
            <a:pPr lvl="0" latinLnBrk="1"/>
            <a:r>
              <a:rPr lang="ko-KR" sz="1000" dirty="0" smtClean="0"/>
              <a:t>모든 그래프와 표에 레이블을 추가합니다.</a:t>
            </a:r>
          </a:p>
          <a:p>
            <a:endParaRPr lang="ko-KR" dirty="0" smtClean="0"/>
          </a:p>
          <a:p>
            <a:endParaRPr lang="ko-K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ko-KR" smtClean="0"/>
              <a:pPr latinLnBrk="1"/>
              <a:t>1</a:t>
            </a:fld>
            <a:endParaRPr lang="ko-K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10</a:t>
            </a:fld>
            <a:endParaRPr lang="ko-K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11</a:t>
            </a:fld>
            <a:endParaRPr lang="ko-K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12</a:t>
            </a:fld>
            <a:endParaRPr lang="ko-K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13</a:t>
            </a:fld>
            <a:endParaRPr lang="ko-K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14</a:t>
            </a:fld>
            <a:endParaRPr lang="ko-K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15</a:t>
            </a:fld>
            <a:endParaRPr lang="ko-K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16</a:t>
            </a:fld>
            <a:endParaRPr lang="ko-K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17</a:t>
            </a:fld>
            <a:endParaRPr lang="ko-K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18</a:t>
            </a:fld>
            <a:endParaRPr lang="ko-K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19</a:t>
            </a:fld>
            <a:endParaRPr lang="ko-K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dirty="0" smtClean="0"/>
              <a:t>이 프로젝트는 무엇에 대한</a:t>
            </a:r>
            <a:r>
              <a:rPr lang="ko-KR" baseline="0" dirty="0" smtClean="0"/>
              <a:t> 것입니까?</a:t>
            </a:r>
          </a:p>
          <a:p>
            <a:r>
              <a:rPr lang="ko-KR" dirty="0" smtClean="0"/>
              <a:t>이 프로젝트의</a:t>
            </a:r>
            <a:r>
              <a:rPr lang="ko-KR" baseline="0" dirty="0" smtClean="0"/>
              <a:t> 목표를 정의하십시오.</a:t>
            </a:r>
          </a:p>
          <a:p>
            <a:pPr lvl="1" latinLnBrk="1"/>
            <a:r>
              <a:rPr lang="ko-KR" dirty="0" smtClean="0"/>
              <a:t>이 프로젝트는 이전 프로젝트와 비슷합니까, 아니면 완전히 새로운 프로젝트입니까?</a:t>
            </a:r>
          </a:p>
          <a:p>
            <a:r>
              <a:rPr lang="ko-KR" baseline="0" dirty="0" smtClean="0"/>
              <a:t>이 프로젝트의 범위를 정의하십시오.</a:t>
            </a:r>
          </a:p>
          <a:p>
            <a:pPr lvl="1" latinLnBrk="1"/>
            <a:r>
              <a:rPr lang="ko-KR" baseline="0" dirty="0" smtClean="0"/>
              <a:t>이 프로젝트는 독립적인 프로젝트입니까, 아니면 다른 프로젝트와 관련이 있습니까?</a:t>
            </a:r>
          </a:p>
          <a:p>
            <a:pPr lvl="0" latinLnBrk="1"/>
            <a:endParaRPr lang="ko-KR" baseline="0" dirty="0" smtClean="0"/>
          </a:p>
          <a:p>
            <a:pPr lvl="0" latinLnBrk="1"/>
            <a:r>
              <a:rPr lang="ko-KR" baseline="0" dirty="0" smtClean="0"/>
              <a:t>* 주별 상황 점검 모임에는 이 슬라이드가 필요하지 않습니다.</a:t>
            </a:r>
            <a:endParaRPr lang="ko-KR" dirty="0" smtClean="0"/>
          </a:p>
          <a:p>
            <a:endParaRPr 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2</a:t>
            </a:fld>
            <a:endParaRPr lang="ko-K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20</a:t>
            </a:fld>
            <a:endParaRPr lang="ko-K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/>
            </a:pPr>
            <a:r>
              <a:rPr lang="ko-KR" dirty="0" smtClean="0"/>
              <a:t>이 서식 파일을 프로젝트 중요 시점의 업데이트를 제공하는 시작 파일로</a:t>
            </a:r>
            <a:r>
              <a:rPr lang="ko-KR" baseline="0" dirty="0" smtClean="0"/>
              <a:t> 사용할 수 있습니다.</a:t>
            </a:r>
            <a:endParaRPr lang="ko-KR" dirty="0" smtClean="0"/>
          </a:p>
          <a:p>
            <a:endParaRPr lang="ko-KR" baseline="0" dirty="0" smtClean="0"/>
          </a:p>
          <a:p>
            <a:pPr lvl="0" latinLnBrk="1"/>
            <a:r>
              <a:rPr lang="ko-KR" sz="1000" b="1" dirty="0" smtClean="0"/>
              <a:t>구역</a:t>
            </a:r>
            <a:endParaRPr lang="ko-KR" sz="1000" b="0" dirty="0" smtClean="0"/>
          </a:p>
          <a:p>
            <a:pPr lvl="0" latinLnBrk="1"/>
            <a:r>
              <a:rPr lang="ko-KR" sz="1000" b="0" dirty="0" smtClean="0"/>
              <a:t>구역을 추가하려면 슬라이드를 마우스 오른쪽 단추로 클릭하십시오.</a:t>
            </a:r>
            <a:r>
              <a:rPr lang="ko-KR" sz="1000" b="0" baseline="0" dirty="0" smtClean="0"/>
              <a:t> 구역을 사용하면 슬라이드를 쉽게 구성할 수 있으며, 여러 작성자가 원활하게 협력하여 슬라이드를 작성할 수 있습니다.</a:t>
            </a:r>
            <a:endParaRPr lang="ko-KR" sz="1000" b="0" dirty="0" smtClean="0"/>
          </a:p>
          <a:p>
            <a:pPr lvl="0" latinLnBrk="1"/>
            <a:endParaRPr lang="ko-KR" sz="1000" b="1" dirty="0" smtClean="0"/>
          </a:p>
          <a:p>
            <a:pPr lvl="0" latinLnBrk="1"/>
            <a:r>
              <a:rPr lang="ko-KR" sz="1000" b="1" dirty="0" smtClean="0"/>
              <a:t>메모</a:t>
            </a:r>
          </a:p>
          <a:p>
            <a:pPr lvl="0" latinLnBrk="1"/>
            <a:r>
              <a:rPr lang="ko-KR" sz="1000" dirty="0" smtClean="0"/>
              <a:t>설명을 제공하거나 청중에게 자세한 내용을 알릴 때 메모를 사용합니다.</a:t>
            </a:r>
            <a:r>
              <a:rPr lang="ko-KR" sz="1000" baseline="0" dirty="0" smtClean="0"/>
              <a:t> 프레젠테이션하는 동안 프레젠테이션 보기에서 이러한 메모를 볼 수 있습니다. </a:t>
            </a:r>
          </a:p>
          <a:p>
            <a:pPr lvl="0" latinLnBrk="1">
              <a:buFontTx/>
              <a:buNone/>
            </a:pPr>
            <a:r>
              <a:rPr lang="ko-KR" sz="1000" dirty="0" smtClean="0"/>
              <a:t>글꼴 크기에 주의(접근성, 가시성, 비디오 테이프 작성, 온라인 재생 등에 중요함)</a:t>
            </a:r>
          </a:p>
          <a:p>
            <a:pPr lvl="0" latinLnBrk="1"/>
            <a:endParaRPr lang="ko-KR" sz="1000" dirty="0" smtClean="0"/>
          </a:p>
          <a:p>
            <a:pPr lvl="0" latinLnBrk="1">
              <a:buFontTx/>
              <a:buNone/>
            </a:pPr>
            <a:r>
              <a:rPr lang="ko-KR" sz="1000" b="1" dirty="0" smtClean="0"/>
              <a:t>배색 </a:t>
            </a:r>
          </a:p>
          <a:p>
            <a:pPr lvl="0" latinLnBrk="1">
              <a:buFontTx/>
              <a:buNone/>
            </a:pPr>
            <a:r>
              <a:rPr lang="ko-KR" sz="1000" dirty="0" smtClean="0"/>
              <a:t>그래프, 차트 및 텍스트 상자에 특히 주의를 기울이십시오.</a:t>
            </a:r>
            <a:r>
              <a:rPr lang="ko-KR" sz="1000" baseline="0" dirty="0" smtClean="0"/>
              <a:t> </a:t>
            </a:r>
            <a:endParaRPr lang="ko-KR" sz="1000" dirty="0" smtClean="0"/>
          </a:p>
          <a:p>
            <a:pPr lvl="0" latinLnBrk="1"/>
            <a:r>
              <a:rPr lang="ko-KR" sz="1000" dirty="0" smtClean="0"/>
              <a:t>참석자가 흑백이나 </a:t>
            </a:r>
            <a:r>
              <a:rPr lang="ko-KR" sz="1000" dirty="0" err="1" smtClean="0"/>
              <a:t>회색조</a:t>
            </a:r>
            <a:r>
              <a:rPr lang="ko-KR" sz="1000" dirty="0" smtClean="0"/>
              <a:t>로 인쇄할 경우를 고려해야 합니다. 테스트로 인쇄하여 흑백이나 </a:t>
            </a:r>
            <a:r>
              <a:rPr lang="ko-KR" sz="1000" dirty="0" err="1" smtClean="0"/>
              <a:t>회색조</a:t>
            </a:r>
            <a:r>
              <a:rPr lang="ko-KR" sz="1000" dirty="0" smtClean="0"/>
              <a:t>로 인쇄해도 색에 문제가 없는지 확인하십시오.</a:t>
            </a:r>
          </a:p>
          <a:p>
            <a:pPr lvl="0" latinLnBrk="1">
              <a:buFontTx/>
              <a:buNone/>
            </a:pPr>
            <a:endParaRPr lang="ko-KR" sz="1000" dirty="0" smtClean="0"/>
          </a:p>
          <a:p>
            <a:pPr lvl="0" latinLnBrk="1">
              <a:buFontTx/>
              <a:buNone/>
            </a:pPr>
            <a:r>
              <a:rPr lang="ko-KR" sz="1000" b="1" dirty="0" smtClean="0"/>
              <a:t>그래픽, 테이블 및 그래프</a:t>
            </a:r>
          </a:p>
          <a:p>
            <a:pPr lvl="0" latinLnBrk="1"/>
            <a:r>
              <a:rPr lang="ko-KR" sz="1000" dirty="0" smtClean="0"/>
              <a:t>간결하게 유지하십시오. 가능한 일관되고 혼란스럽지 않은 스타일과 색을 사용하는 것이 좋습니다.</a:t>
            </a:r>
          </a:p>
          <a:p>
            <a:pPr lvl="0" latinLnBrk="1"/>
            <a:r>
              <a:rPr lang="ko-KR" sz="1000" dirty="0" smtClean="0"/>
              <a:t>모든 그래프와 표에 레이블을 추가합니다.</a:t>
            </a:r>
          </a:p>
          <a:p>
            <a:endParaRPr lang="ko-KR" dirty="0" smtClean="0"/>
          </a:p>
          <a:p>
            <a:endParaRPr lang="ko-K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21</a:t>
            </a:fld>
            <a:endParaRPr lang="ko-K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22</a:t>
            </a:fld>
            <a:endParaRPr lang="ko-K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23</a:t>
            </a:fld>
            <a:endParaRPr lang="ko-K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24</a:t>
            </a:fld>
            <a:endParaRPr lang="ko-K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25</a:t>
            </a:fld>
            <a:endParaRPr lang="ko-K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26</a:t>
            </a:fld>
            <a:endParaRPr lang="ko-K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27</a:t>
            </a:fld>
            <a:endParaRPr lang="ko-K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28</a:t>
            </a:fld>
            <a:endParaRPr lang="ko-K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29</a:t>
            </a:fld>
            <a:endParaRPr lang="ko-K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atinLnBrk="1">
              <a:buFont typeface="Arial" charset="0"/>
              <a:buNone/>
            </a:pPr>
            <a:r>
              <a:rPr lang="ko-KR" dirty="0" smtClean="0"/>
              <a:t>* 이 문제들 중에</a:t>
            </a:r>
            <a:r>
              <a:rPr lang="ko-KR" baseline="0" dirty="0" smtClean="0"/>
              <a:t> 이러한 문제는 일정 지연을 유발했을 수 있으며 자세한 논의가 필요합니다. 다음 슬라이드에 자세한 내용이 포함되어 있습니다.</a:t>
            </a:r>
          </a:p>
          <a:p>
            <a:pPr latinLnBrk="1">
              <a:buFont typeface="Arial" charset="0"/>
              <a:buNone/>
            </a:pPr>
            <a:endParaRPr lang="ko-KR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3</a:t>
            </a:fld>
            <a:endParaRPr lang="ko-K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30</a:t>
            </a:fld>
            <a:endParaRPr lang="ko-K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31</a:t>
            </a:fld>
            <a:endParaRPr lang="ko-K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32</a:t>
            </a:fld>
            <a:endParaRPr lang="ko-K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/>
            </a:pPr>
            <a:r>
              <a:rPr lang="ko-KR" dirty="0" smtClean="0"/>
              <a:t>이 서식 파일을 프로젝트 중요 시점의 업데이트를 제공하는 시작 파일로</a:t>
            </a:r>
            <a:r>
              <a:rPr lang="ko-KR" baseline="0" dirty="0" smtClean="0"/>
              <a:t> 사용할 수 있습니다.</a:t>
            </a:r>
            <a:endParaRPr lang="ko-KR" dirty="0" smtClean="0"/>
          </a:p>
          <a:p>
            <a:endParaRPr lang="ko-KR" baseline="0" dirty="0" smtClean="0"/>
          </a:p>
          <a:p>
            <a:pPr lvl="0" latinLnBrk="1"/>
            <a:r>
              <a:rPr lang="ko-KR" sz="1000" b="1" dirty="0" smtClean="0"/>
              <a:t>구역</a:t>
            </a:r>
            <a:endParaRPr lang="ko-KR" sz="1000" b="0" dirty="0" smtClean="0"/>
          </a:p>
          <a:p>
            <a:pPr lvl="0" latinLnBrk="1"/>
            <a:r>
              <a:rPr lang="ko-KR" sz="1000" b="0" dirty="0" smtClean="0"/>
              <a:t>구역을 추가하려면 슬라이드를 마우스 오른쪽 단추로 클릭하십시오.</a:t>
            </a:r>
            <a:r>
              <a:rPr lang="ko-KR" sz="1000" b="0" baseline="0" dirty="0" smtClean="0"/>
              <a:t> 구역을 사용하면 슬라이드를 쉽게 구성할 수 있으며, 여러 작성자가 원활하게 협력하여 슬라이드를 작성할 수 있습니다.</a:t>
            </a:r>
            <a:endParaRPr lang="ko-KR" sz="1000" b="0" dirty="0" smtClean="0"/>
          </a:p>
          <a:p>
            <a:pPr lvl="0" latinLnBrk="1"/>
            <a:endParaRPr lang="ko-KR" sz="1000" b="1" dirty="0" smtClean="0"/>
          </a:p>
          <a:p>
            <a:pPr lvl="0" latinLnBrk="1"/>
            <a:r>
              <a:rPr lang="ko-KR" sz="1000" b="1" dirty="0" smtClean="0"/>
              <a:t>메모</a:t>
            </a:r>
          </a:p>
          <a:p>
            <a:pPr lvl="0" latinLnBrk="1"/>
            <a:r>
              <a:rPr lang="ko-KR" sz="1000" dirty="0" smtClean="0"/>
              <a:t>설명을 제공하거나 청중에게 자세한 내용을 알릴 때 메모를 사용합니다.</a:t>
            </a:r>
            <a:r>
              <a:rPr lang="ko-KR" sz="1000" baseline="0" dirty="0" smtClean="0"/>
              <a:t> 프레젠테이션하는 동안 프레젠테이션 보기에서 이러한 메모를 볼 수 있습니다. </a:t>
            </a:r>
          </a:p>
          <a:p>
            <a:pPr lvl="0" latinLnBrk="1">
              <a:buFontTx/>
              <a:buNone/>
            </a:pPr>
            <a:r>
              <a:rPr lang="ko-KR" sz="1000" dirty="0" smtClean="0"/>
              <a:t>글꼴 크기에 주의(접근성, 가시성, 비디오 테이프 작성, 온라인 재생 등에 중요함)</a:t>
            </a:r>
          </a:p>
          <a:p>
            <a:pPr lvl="0" latinLnBrk="1"/>
            <a:endParaRPr lang="ko-KR" sz="1000" dirty="0" smtClean="0"/>
          </a:p>
          <a:p>
            <a:pPr lvl="0" latinLnBrk="1">
              <a:buFontTx/>
              <a:buNone/>
            </a:pPr>
            <a:r>
              <a:rPr lang="ko-KR" sz="1000" b="1" dirty="0" smtClean="0"/>
              <a:t>배색 </a:t>
            </a:r>
          </a:p>
          <a:p>
            <a:pPr lvl="0" latinLnBrk="1">
              <a:buFontTx/>
              <a:buNone/>
            </a:pPr>
            <a:r>
              <a:rPr lang="ko-KR" sz="1000" dirty="0" smtClean="0"/>
              <a:t>그래프, 차트 및 텍스트 상자에 특히 주의를 기울이십시오.</a:t>
            </a:r>
            <a:r>
              <a:rPr lang="ko-KR" sz="1000" baseline="0" dirty="0" smtClean="0"/>
              <a:t> </a:t>
            </a:r>
            <a:endParaRPr lang="ko-KR" sz="1000" dirty="0" smtClean="0"/>
          </a:p>
          <a:p>
            <a:pPr lvl="0" latinLnBrk="1"/>
            <a:r>
              <a:rPr lang="ko-KR" sz="1000" dirty="0" smtClean="0"/>
              <a:t>참석자가 흑백이나 </a:t>
            </a:r>
            <a:r>
              <a:rPr lang="ko-KR" sz="1000" dirty="0" err="1" smtClean="0"/>
              <a:t>회색조</a:t>
            </a:r>
            <a:r>
              <a:rPr lang="ko-KR" sz="1000" dirty="0" smtClean="0"/>
              <a:t>로 인쇄할 경우를 고려해야 합니다. 테스트로 인쇄하여 흑백이나 </a:t>
            </a:r>
            <a:r>
              <a:rPr lang="ko-KR" sz="1000" dirty="0" err="1" smtClean="0"/>
              <a:t>회색조</a:t>
            </a:r>
            <a:r>
              <a:rPr lang="ko-KR" sz="1000" dirty="0" smtClean="0"/>
              <a:t>로 인쇄해도 색에 문제가 없는지 확인하십시오.</a:t>
            </a:r>
          </a:p>
          <a:p>
            <a:pPr lvl="0" latinLnBrk="1">
              <a:buFontTx/>
              <a:buNone/>
            </a:pPr>
            <a:endParaRPr lang="ko-KR" sz="1000" dirty="0" smtClean="0"/>
          </a:p>
          <a:p>
            <a:pPr lvl="0" latinLnBrk="1">
              <a:buFontTx/>
              <a:buNone/>
            </a:pPr>
            <a:r>
              <a:rPr lang="ko-KR" sz="1000" b="1" dirty="0" smtClean="0"/>
              <a:t>그래픽, 테이블 및 그래프</a:t>
            </a:r>
          </a:p>
          <a:p>
            <a:pPr lvl="0" latinLnBrk="1"/>
            <a:r>
              <a:rPr lang="ko-KR" sz="1000" dirty="0" smtClean="0"/>
              <a:t>간결하게 유지하십시오. 가능한 일관되고 혼란스럽지 않은 스타일과 색을 사용하는 것이 좋습니다.</a:t>
            </a:r>
          </a:p>
          <a:p>
            <a:pPr lvl="0" latinLnBrk="1"/>
            <a:r>
              <a:rPr lang="ko-KR" sz="1000" dirty="0" smtClean="0"/>
              <a:t>모든 그래프와 표에 레이블을 추가합니다.</a:t>
            </a:r>
          </a:p>
          <a:p>
            <a:endParaRPr lang="ko-KR" dirty="0" smtClean="0"/>
          </a:p>
          <a:p>
            <a:endParaRPr lang="ko-K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33</a:t>
            </a:fld>
            <a:endParaRPr lang="ko-K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/>
            </a:pPr>
            <a:r>
              <a:rPr lang="ko-KR" dirty="0" smtClean="0"/>
              <a:t>이 서식 파일을 프로젝트 중요 시점의 업데이트를 제공하는 시작 파일로</a:t>
            </a:r>
            <a:r>
              <a:rPr lang="ko-KR" baseline="0" dirty="0" smtClean="0"/>
              <a:t> 사용할 수 있습니다.</a:t>
            </a:r>
            <a:endParaRPr lang="ko-KR" dirty="0" smtClean="0"/>
          </a:p>
          <a:p>
            <a:endParaRPr lang="ko-KR" baseline="0" dirty="0" smtClean="0"/>
          </a:p>
          <a:p>
            <a:pPr lvl="0" latinLnBrk="1"/>
            <a:r>
              <a:rPr lang="ko-KR" sz="1000" b="1" dirty="0" smtClean="0"/>
              <a:t>구역</a:t>
            </a:r>
            <a:endParaRPr lang="ko-KR" sz="1000" b="0" dirty="0" smtClean="0"/>
          </a:p>
          <a:p>
            <a:pPr lvl="0" latinLnBrk="1"/>
            <a:r>
              <a:rPr lang="ko-KR" sz="1000" b="0" dirty="0" smtClean="0"/>
              <a:t>구역을 추가하려면 슬라이드를 마우스 오른쪽 단추로 클릭하십시오.</a:t>
            </a:r>
            <a:r>
              <a:rPr lang="ko-KR" sz="1000" b="0" baseline="0" dirty="0" smtClean="0"/>
              <a:t> 구역을 사용하면 슬라이드를 쉽게 구성할 수 있으며, 여러 작성자가 원활하게 협력하여 슬라이드를 작성할 수 있습니다.</a:t>
            </a:r>
            <a:endParaRPr lang="ko-KR" sz="1000" b="0" dirty="0" smtClean="0"/>
          </a:p>
          <a:p>
            <a:pPr lvl="0" latinLnBrk="1"/>
            <a:endParaRPr lang="ko-KR" sz="1000" b="1" dirty="0" smtClean="0"/>
          </a:p>
          <a:p>
            <a:pPr lvl="0" latinLnBrk="1"/>
            <a:r>
              <a:rPr lang="ko-KR" sz="1000" b="1" dirty="0" smtClean="0"/>
              <a:t>메모</a:t>
            </a:r>
          </a:p>
          <a:p>
            <a:pPr lvl="0" latinLnBrk="1"/>
            <a:r>
              <a:rPr lang="ko-KR" sz="1000" dirty="0" smtClean="0"/>
              <a:t>설명을 제공하거나 청중에게 자세한 내용을 알릴 때 메모를 사용합니다.</a:t>
            </a:r>
            <a:r>
              <a:rPr lang="ko-KR" sz="1000" baseline="0" dirty="0" smtClean="0"/>
              <a:t> 프레젠테이션하는 동안 프레젠테이션 보기에서 이러한 메모를 볼 수 있습니다. </a:t>
            </a:r>
          </a:p>
          <a:p>
            <a:pPr lvl="0" latinLnBrk="1">
              <a:buFontTx/>
              <a:buNone/>
            </a:pPr>
            <a:r>
              <a:rPr lang="ko-KR" sz="1000" dirty="0" smtClean="0"/>
              <a:t>글꼴 크기에 주의(접근성, 가시성, 비디오 테이프 작성, 온라인 재생 등에 중요함)</a:t>
            </a:r>
          </a:p>
          <a:p>
            <a:pPr lvl="0" latinLnBrk="1"/>
            <a:endParaRPr lang="ko-KR" sz="1000" dirty="0" smtClean="0"/>
          </a:p>
          <a:p>
            <a:pPr lvl="0" latinLnBrk="1">
              <a:buFontTx/>
              <a:buNone/>
            </a:pPr>
            <a:r>
              <a:rPr lang="ko-KR" sz="1000" b="1" dirty="0" smtClean="0"/>
              <a:t>배색 </a:t>
            </a:r>
          </a:p>
          <a:p>
            <a:pPr lvl="0" latinLnBrk="1">
              <a:buFontTx/>
              <a:buNone/>
            </a:pPr>
            <a:r>
              <a:rPr lang="ko-KR" sz="1000" dirty="0" smtClean="0"/>
              <a:t>그래프, 차트 및 텍스트 상자에 특히 주의를 기울이십시오.</a:t>
            </a:r>
            <a:r>
              <a:rPr lang="ko-KR" sz="1000" baseline="0" dirty="0" smtClean="0"/>
              <a:t> </a:t>
            </a:r>
            <a:endParaRPr lang="ko-KR" sz="1000" dirty="0" smtClean="0"/>
          </a:p>
          <a:p>
            <a:pPr lvl="0" latinLnBrk="1"/>
            <a:r>
              <a:rPr lang="ko-KR" sz="1000" dirty="0" smtClean="0"/>
              <a:t>참석자가 흑백이나 </a:t>
            </a:r>
            <a:r>
              <a:rPr lang="ko-KR" sz="1000" dirty="0" err="1" smtClean="0"/>
              <a:t>회색조</a:t>
            </a:r>
            <a:r>
              <a:rPr lang="ko-KR" sz="1000" dirty="0" smtClean="0"/>
              <a:t>로 인쇄할 경우를 고려해야 합니다. 테스트로 인쇄하여 흑백이나 </a:t>
            </a:r>
            <a:r>
              <a:rPr lang="ko-KR" sz="1000" dirty="0" err="1" smtClean="0"/>
              <a:t>회색조</a:t>
            </a:r>
            <a:r>
              <a:rPr lang="ko-KR" sz="1000" dirty="0" smtClean="0"/>
              <a:t>로 인쇄해도 색에 문제가 없는지 확인하십시오.</a:t>
            </a:r>
          </a:p>
          <a:p>
            <a:pPr lvl="0" latinLnBrk="1">
              <a:buFontTx/>
              <a:buNone/>
            </a:pPr>
            <a:endParaRPr lang="ko-KR" sz="1000" dirty="0" smtClean="0"/>
          </a:p>
          <a:p>
            <a:pPr lvl="0" latinLnBrk="1">
              <a:buFontTx/>
              <a:buNone/>
            </a:pPr>
            <a:r>
              <a:rPr lang="ko-KR" sz="1000" b="1" dirty="0" smtClean="0"/>
              <a:t>그래픽, 테이블 및 그래프</a:t>
            </a:r>
          </a:p>
          <a:p>
            <a:pPr lvl="0" latinLnBrk="1"/>
            <a:r>
              <a:rPr lang="ko-KR" sz="1000" dirty="0" smtClean="0"/>
              <a:t>간결하게 유지하십시오. 가능한 일관되고 혼란스럽지 않은 스타일과 색을 사용하는 것이 좋습니다.</a:t>
            </a:r>
          </a:p>
          <a:p>
            <a:pPr lvl="0" latinLnBrk="1"/>
            <a:r>
              <a:rPr lang="ko-KR" sz="1000" dirty="0" smtClean="0"/>
              <a:t>모든 그래프와 표에 레이블을 추가합니다.</a:t>
            </a:r>
          </a:p>
          <a:p>
            <a:endParaRPr lang="ko-KR" dirty="0" smtClean="0"/>
          </a:p>
          <a:p>
            <a:endParaRPr lang="ko-K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34</a:t>
            </a:fld>
            <a:endParaRPr lang="ko-K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35</a:t>
            </a:fld>
            <a:endParaRPr lang="ko-K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36</a:t>
            </a:fld>
            <a:endParaRPr lang="ko-K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baseline="0" dirty="0" smtClean="0"/>
              <a:t>문제가 여러 개인 경우 필요하면 이 슬라이드를 복제합니다.</a:t>
            </a:r>
          </a:p>
          <a:p>
            <a:r>
              <a:rPr lang="ko-KR" dirty="0" smtClean="0"/>
              <a:t>필요한 경우 이 슬라이드와</a:t>
            </a:r>
            <a:r>
              <a:rPr lang="ko-KR" baseline="0" dirty="0" smtClean="0"/>
              <a:t> 필요한 경우 부록으로 이동하거나 숨길 수 있습니다.</a:t>
            </a:r>
            <a:endParaRPr 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4</a:t>
            </a:fld>
            <a:endParaRPr lang="ko-K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dirty="0" smtClean="0"/>
              <a:t>다음 슬라이드에서는</a:t>
            </a:r>
            <a:r>
              <a:rPr lang="ko-KR" baseline="0" dirty="0" smtClean="0"/>
              <a:t> SmartArt 그래픽을 사용하는 여러 시간 표시 막대 예제가 표시됩니다.</a:t>
            </a:r>
            <a:endParaRPr lang="ko-KR" dirty="0" smtClean="0"/>
          </a:p>
          <a:p>
            <a:r>
              <a:rPr lang="ko-KR" dirty="0" smtClean="0"/>
              <a:t>프로젝트의 중요 시점과 중요 날짜가 명확하게 표시된 프로젝트</a:t>
            </a:r>
            <a:r>
              <a:rPr lang="ko-KR" baseline="0" dirty="0" smtClean="0"/>
              <a:t> 일정을 포함시키고, </a:t>
            </a:r>
            <a:r>
              <a:rPr lang="ko-KR" dirty="0" smtClean="0"/>
              <a:t>프로젝트의 현재 위치를 강조 표시합니다.</a:t>
            </a:r>
          </a:p>
          <a:p>
            <a:endParaRPr lang="ko-KR" dirty="0" smtClean="0"/>
          </a:p>
          <a:p>
            <a:endParaRPr lang="ko-K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5</a:t>
            </a:fld>
            <a:endParaRPr lang="ko-K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dirty="0" smtClean="0"/>
              <a:t>다음 슬라이드에서는</a:t>
            </a:r>
            <a:r>
              <a:rPr lang="ko-KR" baseline="0" dirty="0" smtClean="0"/>
              <a:t> SmartArt 그래픽을 사용하는 여러 시간 표시 막대 예제가 표시됩니다.</a:t>
            </a:r>
            <a:endParaRPr lang="ko-KR" dirty="0" smtClean="0"/>
          </a:p>
          <a:p>
            <a:r>
              <a:rPr lang="ko-KR" dirty="0" smtClean="0"/>
              <a:t>프로젝트의 중요 시점과 중요 날짜가 명확하게 표시된 프로젝트</a:t>
            </a:r>
            <a:r>
              <a:rPr lang="ko-KR" baseline="0" dirty="0" smtClean="0"/>
              <a:t> 일정을 포함시키고, </a:t>
            </a:r>
            <a:r>
              <a:rPr lang="ko-KR" dirty="0" smtClean="0"/>
              <a:t>프로젝트의 현재 위치를 강조 표시합니다.</a:t>
            </a:r>
          </a:p>
          <a:p>
            <a:endParaRPr lang="ko-KR" dirty="0" smtClean="0"/>
          </a:p>
          <a:p>
            <a:endParaRPr lang="ko-K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6</a:t>
            </a:fld>
            <a:endParaRPr lang="ko-K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dirty="0" smtClean="0"/>
              <a:t>다음 슬라이드에서는</a:t>
            </a:r>
            <a:r>
              <a:rPr lang="ko-KR" baseline="0" dirty="0" smtClean="0"/>
              <a:t> SmartArt 그래픽을 사용하는 여러 시간 표시 막대 예제가 표시됩니다.</a:t>
            </a:r>
            <a:endParaRPr lang="ko-KR" dirty="0" smtClean="0"/>
          </a:p>
          <a:p>
            <a:r>
              <a:rPr lang="ko-KR" dirty="0" smtClean="0"/>
              <a:t>프로젝트의 중요 시점과 중요 날짜가 명확하게 표시된 프로젝트</a:t>
            </a:r>
            <a:r>
              <a:rPr lang="ko-KR" baseline="0" dirty="0" smtClean="0"/>
              <a:t> 일정을 포함시키고, </a:t>
            </a:r>
            <a:r>
              <a:rPr lang="ko-KR" dirty="0" smtClean="0"/>
              <a:t>프로젝트의 현재 위치를 강조 표시합니다.</a:t>
            </a:r>
          </a:p>
          <a:p>
            <a:endParaRPr lang="ko-KR" dirty="0" smtClean="0"/>
          </a:p>
          <a:p>
            <a:endParaRPr lang="ko-K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7</a:t>
            </a:fld>
            <a:endParaRPr lang="ko-K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/>
            </a:pPr>
            <a:r>
              <a:rPr lang="ko-KR" dirty="0" smtClean="0"/>
              <a:t>이 서식 파일을 프로젝트 중요 시점의 업데이트를 제공하는 시작 파일로</a:t>
            </a:r>
            <a:r>
              <a:rPr lang="ko-KR" baseline="0" dirty="0" smtClean="0"/>
              <a:t> 사용할 수 있습니다.</a:t>
            </a:r>
            <a:endParaRPr lang="ko-KR" dirty="0" smtClean="0"/>
          </a:p>
          <a:p>
            <a:endParaRPr lang="ko-KR" baseline="0" dirty="0" smtClean="0"/>
          </a:p>
          <a:p>
            <a:pPr lvl="0" latinLnBrk="1"/>
            <a:r>
              <a:rPr lang="ko-KR" sz="1000" b="1" dirty="0" smtClean="0"/>
              <a:t>구역</a:t>
            </a:r>
            <a:endParaRPr lang="ko-KR" sz="1000" b="0" dirty="0" smtClean="0"/>
          </a:p>
          <a:p>
            <a:pPr lvl="0" latinLnBrk="1"/>
            <a:r>
              <a:rPr lang="ko-KR" sz="1000" b="0" dirty="0" smtClean="0"/>
              <a:t>구역을 추가하려면 슬라이드를 마우스 오른쪽 단추로 클릭하십시오.</a:t>
            </a:r>
            <a:r>
              <a:rPr lang="ko-KR" sz="1000" b="0" baseline="0" dirty="0" smtClean="0"/>
              <a:t> 구역을 사용하면 슬라이드를 쉽게 구성할 수 있으며, 여러 작성자가 원활하게 협력하여 슬라이드를 작성할 수 있습니다.</a:t>
            </a:r>
            <a:endParaRPr lang="ko-KR" sz="1000" b="0" dirty="0" smtClean="0"/>
          </a:p>
          <a:p>
            <a:pPr lvl="0" latinLnBrk="1"/>
            <a:endParaRPr lang="ko-KR" sz="1000" b="1" dirty="0" smtClean="0"/>
          </a:p>
          <a:p>
            <a:pPr lvl="0" latinLnBrk="1"/>
            <a:r>
              <a:rPr lang="ko-KR" sz="1000" b="1" dirty="0" smtClean="0"/>
              <a:t>메모</a:t>
            </a:r>
          </a:p>
          <a:p>
            <a:pPr lvl="0" latinLnBrk="1"/>
            <a:r>
              <a:rPr lang="ko-KR" sz="1000" dirty="0" smtClean="0"/>
              <a:t>설명을 제공하거나 청중에게 자세한 내용을 알릴 때 메모를 사용합니다.</a:t>
            </a:r>
            <a:r>
              <a:rPr lang="ko-KR" sz="1000" baseline="0" dirty="0" smtClean="0"/>
              <a:t> 프레젠테이션하는 동안 프레젠테이션 보기에서 이러한 메모를 볼 수 있습니다. </a:t>
            </a:r>
          </a:p>
          <a:p>
            <a:pPr lvl="0" latinLnBrk="1">
              <a:buFontTx/>
              <a:buNone/>
            </a:pPr>
            <a:r>
              <a:rPr lang="ko-KR" sz="1000" dirty="0" smtClean="0"/>
              <a:t>글꼴 크기에 주의(접근성, 가시성, 비디오 테이프 작성, 온라인 재생 등에 중요함)</a:t>
            </a:r>
          </a:p>
          <a:p>
            <a:pPr lvl="0" latinLnBrk="1"/>
            <a:endParaRPr lang="ko-KR" sz="1000" dirty="0" smtClean="0"/>
          </a:p>
          <a:p>
            <a:pPr lvl="0" latinLnBrk="1">
              <a:buFontTx/>
              <a:buNone/>
            </a:pPr>
            <a:r>
              <a:rPr lang="ko-KR" sz="1000" b="1" dirty="0" smtClean="0"/>
              <a:t>배색 </a:t>
            </a:r>
          </a:p>
          <a:p>
            <a:pPr lvl="0" latinLnBrk="1">
              <a:buFontTx/>
              <a:buNone/>
            </a:pPr>
            <a:r>
              <a:rPr lang="ko-KR" sz="1000" dirty="0" smtClean="0"/>
              <a:t>그래프, 차트 및 텍스트 상자에 특히 주의를 기울이십시오.</a:t>
            </a:r>
            <a:r>
              <a:rPr lang="ko-KR" sz="1000" baseline="0" dirty="0" smtClean="0"/>
              <a:t> </a:t>
            </a:r>
            <a:endParaRPr lang="ko-KR" sz="1000" dirty="0" smtClean="0"/>
          </a:p>
          <a:p>
            <a:pPr lvl="0" latinLnBrk="1"/>
            <a:r>
              <a:rPr lang="ko-KR" sz="1000" dirty="0" smtClean="0"/>
              <a:t>참석자가 흑백이나 </a:t>
            </a:r>
            <a:r>
              <a:rPr lang="ko-KR" sz="1000" dirty="0" err="1" smtClean="0"/>
              <a:t>회색조</a:t>
            </a:r>
            <a:r>
              <a:rPr lang="ko-KR" sz="1000" dirty="0" smtClean="0"/>
              <a:t>로 인쇄할 경우를 고려해야 합니다. 테스트로 인쇄하여 흑백이나 </a:t>
            </a:r>
            <a:r>
              <a:rPr lang="ko-KR" sz="1000" dirty="0" err="1" smtClean="0"/>
              <a:t>회색조</a:t>
            </a:r>
            <a:r>
              <a:rPr lang="ko-KR" sz="1000" dirty="0" smtClean="0"/>
              <a:t>로 인쇄해도 색에 문제가 없는지 확인하십시오.</a:t>
            </a:r>
          </a:p>
          <a:p>
            <a:pPr lvl="0" latinLnBrk="1">
              <a:buFontTx/>
              <a:buNone/>
            </a:pPr>
            <a:endParaRPr lang="ko-KR" sz="1000" dirty="0" smtClean="0"/>
          </a:p>
          <a:p>
            <a:pPr lvl="0" latinLnBrk="1">
              <a:buFontTx/>
              <a:buNone/>
            </a:pPr>
            <a:r>
              <a:rPr lang="ko-KR" sz="1000" b="1" dirty="0" smtClean="0"/>
              <a:t>그래픽, 테이블 및 그래프</a:t>
            </a:r>
          </a:p>
          <a:p>
            <a:pPr lvl="0" latinLnBrk="1"/>
            <a:r>
              <a:rPr lang="ko-KR" sz="1000" dirty="0" smtClean="0"/>
              <a:t>간결하게 유지하십시오. 가능한 일관되고 혼란스럽지 않은 스타일과 색을 사용하는 것이 좋습니다.</a:t>
            </a:r>
          </a:p>
          <a:p>
            <a:pPr lvl="0" latinLnBrk="1"/>
            <a:r>
              <a:rPr lang="ko-KR" sz="1000" dirty="0" smtClean="0"/>
              <a:t>모든 그래프와 표에 레이블을 추가합니다.</a:t>
            </a:r>
          </a:p>
          <a:p>
            <a:endParaRPr lang="ko-KR" dirty="0" smtClean="0"/>
          </a:p>
          <a:p>
            <a:endParaRPr lang="ko-K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8</a:t>
            </a:fld>
            <a:endParaRPr lang="ko-K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atinLnBrk="1"/>
            <a:fld id="{5E0C3846-8D4C-4326-8BC7-9B455A036298}" type="slidenum">
              <a:rPr lang="en-US" altLang="ko-KR" smtClean="0"/>
              <a:pPr latinLnBrk="1"/>
              <a:t>9</a:t>
            </a:fld>
            <a:endParaRPr 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33203"/>
            <a:ext cx="9144000" cy="61247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77000" y="1295400"/>
            <a:ext cx="901373" cy="901373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1200" y="1905000"/>
            <a:ext cx="1240461" cy="1240461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5600" y="2209800"/>
            <a:ext cx="1828800" cy="1828800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1"/>
            <a:ext cx="7772400" cy="761999"/>
          </a:xfrm>
        </p:spPr>
        <p:txBody>
          <a:bodyPr anchor="t"/>
          <a:lstStyle>
            <a:lvl1pPr algn="l" eaLnBrk="1" latinLnBrk="0" hangingPunct="1">
              <a:defRPr kumimoji="0" lang="ko-KR">
                <a:latin typeface="Georgia" pitchFamily="18" charset="0"/>
              </a:defRPr>
            </a:lvl1pPr>
          </a:lstStyle>
          <a:p>
            <a:pPr eaLnBrk="1" latinLnBrk="0" hangingPunct="1"/>
            <a:r>
              <a:rPr lang="ko-KR" altLang="en-US" smtClean="0"/>
              <a:t>마스터 제목 스타일 편집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9948" y="1219200"/>
            <a:ext cx="5275052" cy="1295400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ko-KR" sz="1600" baseline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 eaLnBrk="1" latinLnBrk="0" hangingPunct="1">
              <a:buNone/>
              <a:defRPr kumimoji="0" lang="ko-KR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eaLnBrk="1" latinLnBrk="0" hangingPunct="1">
              <a:buNone/>
              <a:defRPr kumimoji="0" lang="ko-KR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eaLnBrk="1" latinLnBrk="0" hangingPunct="1">
              <a:buNone/>
              <a:defRPr kumimoji="0" lang="ko-KR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eaLnBrk="1" latinLnBrk="0" hangingPunct="1">
              <a:buNone/>
              <a:defRPr kumimoji="0" lang="ko-KR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eaLnBrk="1" latinLnBrk="0" hangingPunct="1">
              <a:buNone/>
              <a:defRPr kumimoji="0" lang="ko-KR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eaLnBrk="1" latinLnBrk="0" hangingPunct="1">
              <a:buNone/>
              <a:defRPr kumimoji="0" lang="ko-KR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eaLnBrk="1" latinLnBrk="0" hangingPunct="1">
              <a:buNone/>
              <a:defRPr kumimoji="0" lang="ko-KR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eaLnBrk="1" latinLnBrk="0" hangingPunct="1">
              <a:buNone/>
              <a:defRPr kumimoji="0" lang="ko-KR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ko-KR"/>
              <a:t>편집하려면 클릭하십시오.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2019-09-25</a:t>
            </a:fld>
            <a:endParaRPr kumimoji="0" 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ko-K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ko-KR" altLang="en-US" smtClean="0"/>
              <a:t>마스터 제목 스타일 편집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2019-09-25</a:t>
            </a:fld>
            <a:endParaRPr kumimoji="0" 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ko-KR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</p:spPr>
        <p:txBody>
          <a:bodyPr vert="eaVert"/>
          <a:lstStyle/>
          <a:p>
            <a:pPr eaLnBrk="1" latinLnBrk="0" hangingPunct="1"/>
            <a:r>
              <a:rPr lang="ko-KR" altLang="en-US" smtClean="0"/>
              <a:t>마스터 제목 스타일 편집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2019-09-25</a:t>
            </a:fld>
            <a:endParaRPr kumimoji="0" 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ko-KR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l="-92" t="50811" r="45394" b="-590"/>
          <a:stretch/>
        </p:blipFill>
        <p:spPr>
          <a:xfrm>
            <a:off x="-13647" y="0"/>
            <a:ext cx="9157648" cy="55822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800" y="1066799"/>
            <a:ext cx="1979920" cy="2013807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68304" y="1905000"/>
            <a:ext cx="5105400" cy="1143001"/>
          </a:xfrm>
        </p:spPr>
        <p:txBody>
          <a:bodyPr anchor="b" anchorCtr="0">
            <a:normAutofit/>
          </a:bodyPr>
          <a:lstStyle>
            <a:lvl1pPr algn="l" eaLnBrk="1" latinLnBrk="0" hangingPunct="1">
              <a:defRPr kumimoji="0" lang="ko-KR" sz="3600" b="0" cap="none">
                <a:latin typeface="Georgia" pitchFamily="18" charset="0"/>
              </a:defRPr>
            </a:lvl1pPr>
          </a:lstStyle>
          <a:p>
            <a:r>
              <a:rPr kumimoji="0" lang="ko-KR"/>
              <a:t>마스터 제목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0" y="3048000"/>
            <a:ext cx="5105400" cy="1500187"/>
          </a:xfrm>
        </p:spPr>
        <p:txBody>
          <a:bodyPr anchor="t"/>
          <a:lstStyle>
            <a:lvl1pPr marL="0" indent="0" eaLnBrk="1" latinLnBrk="0" hangingPunct="1">
              <a:buNone/>
              <a:defRPr kumimoji="0" lang="ko-KR" sz="200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eaLnBrk="1" latinLnBrk="0" hangingPunct="1">
              <a:buNone/>
              <a:defRPr kumimoji="0" lang="ko-KR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eaLnBrk="1" latinLnBrk="0" hangingPunct="1">
              <a:buNone/>
              <a:defRPr kumimoji="0" lang="ko-KR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eaLnBrk="1" latinLnBrk="0" hangingPunct="1">
              <a:buNone/>
              <a:defRPr kumimoji="0" lang="ko-KR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eaLnBrk="1" latinLnBrk="0" hangingPunct="1">
              <a:buNone/>
              <a:defRPr kumimoji="0" lang="ko-KR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eaLnBrk="1" latinLnBrk="0" hangingPunct="1">
              <a:buNone/>
              <a:defRPr kumimoji="0" lang="ko-KR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eaLnBrk="1" latinLnBrk="0" hangingPunct="1">
              <a:buNone/>
              <a:defRPr kumimoji="0" lang="ko-KR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eaLnBrk="1" latinLnBrk="0" hangingPunct="1">
              <a:buNone/>
              <a:defRPr kumimoji="0" lang="ko-KR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eaLnBrk="1" latinLnBrk="0" hangingPunct="1">
              <a:buNone/>
              <a:defRPr kumimoji="0" lang="ko-KR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2019-09-25</a:t>
            </a:fld>
            <a:endParaRPr kumimoji="0" 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ko-KR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</p:spPr>
        <p:txBody>
          <a:bodyPr anchor="t">
            <a:normAutofit/>
          </a:bodyPr>
          <a:lstStyle>
            <a:lvl1pPr algn="l" eaLnBrk="1" latinLnBrk="0" hangingPunct="1">
              <a:defRPr kumimoji="0" lang="ko-KR" sz="2800">
                <a:latin typeface="Georgia" pitchFamily="18" charset="0"/>
              </a:defRPr>
            </a:lvl1pPr>
          </a:lstStyle>
          <a:p>
            <a:pPr eaLnBrk="1" latinLnBrk="0" hangingPunct="1"/>
            <a:r>
              <a:rPr lang="ko-KR" altLang="en-US" smtClean="0"/>
              <a:t>마스터 제목 스타일 편집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342900" indent="-342900" eaLnBrk="1" latinLnBrk="0" hangingPunct="1">
              <a:lnSpc>
                <a:spcPct val="150000"/>
              </a:lnSpc>
              <a:spcBef>
                <a:spcPts val="0"/>
              </a:spcBef>
              <a:buSzPct val="130000"/>
              <a:buFont typeface="Arial" pitchFamily="34" charset="0"/>
              <a:buChar char="•"/>
              <a:defRPr kumimoji="0" lang="ko-KR" sz="2000">
                <a:latin typeface="Georgia" pitchFamily="18" charset="0"/>
              </a:defRPr>
            </a:lvl1pPr>
            <a:lvl2pPr marL="571500" indent="-228600" eaLnBrk="1" latinLnBrk="0" hangingPunct="1">
              <a:lnSpc>
                <a:spcPct val="150000"/>
              </a:lnSpc>
              <a:spcBef>
                <a:spcPts val="0"/>
              </a:spcBef>
              <a:buSzPct val="60000"/>
              <a:buFont typeface="Courier New" pitchFamily="49" charset="0"/>
              <a:buChar char="o"/>
              <a:defRPr kumimoji="0" lang="ko-KR" sz="1800">
                <a:latin typeface="Georgia" pitchFamily="18" charset="0"/>
              </a:defRPr>
            </a:lvl2pPr>
            <a:lvl3pPr eaLnBrk="1" latinLnBrk="0" hangingPunct="1">
              <a:defRPr kumimoji="0" lang="ko-KR" sz="2000">
                <a:latin typeface="Georgia" pitchFamily="18" charset="0"/>
              </a:defRPr>
            </a:lvl3pPr>
            <a:lvl4pPr eaLnBrk="1" latinLnBrk="0" hangingPunct="1">
              <a:defRPr kumimoji="0" lang="ko-KR" sz="2000">
                <a:latin typeface="Georgia" pitchFamily="18" charset="0"/>
              </a:defRPr>
            </a:lvl4pPr>
            <a:lvl5pPr eaLnBrk="1" latinLnBrk="0" hangingPunct="1">
              <a:defRPr kumimoji="0" lang="ko-KR" sz="2000">
                <a:latin typeface="Georgia" pitchFamily="18" charset="0"/>
              </a:defRPr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2019-09-25</a:t>
            </a:fld>
            <a:endParaRPr kumimoji="0" 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ko-KR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ko-KR" altLang="en-US" smtClean="0"/>
              <a:t>마스터 제목 스타일 편집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>
            <a:normAutofit/>
          </a:bodyPr>
          <a:lstStyle>
            <a:lvl1pPr eaLnBrk="1" latinLnBrk="0" hangingPunct="1">
              <a:defRPr kumimoji="0" lang="ko-KR" sz="2400"/>
            </a:lvl1pPr>
            <a:lvl2pPr eaLnBrk="1" latinLnBrk="0" hangingPunct="1">
              <a:defRPr kumimoji="0" lang="ko-KR" sz="2000"/>
            </a:lvl2pPr>
            <a:lvl3pPr eaLnBrk="1" latinLnBrk="0" hangingPunct="1">
              <a:defRPr kumimoji="0" lang="ko-KR" sz="1800"/>
            </a:lvl3pPr>
            <a:lvl4pPr eaLnBrk="1" latinLnBrk="0" hangingPunct="1">
              <a:defRPr kumimoji="0" lang="ko-KR" sz="1600"/>
            </a:lvl4pPr>
            <a:lvl5pPr eaLnBrk="1" latinLnBrk="0" hangingPunct="1">
              <a:defRPr kumimoji="0" lang="ko-KR" sz="1600"/>
            </a:lvl5pPr>
            <a:lvl6pPr eaLnBrk="1" latinLnBrk="0" hangingPunct="1">
              <a:defRPr kumimoji="0" lang="ko-KR" sz="1800"/>
            </a:lvl6pPr>
            <a:lvl7pPr eaLnBrk="1" latinLnBrk="0" hangingPunct="1">
              <a:defRPr kumimoji="0" lang="ko-KR" sz="1800"/>
            </a:lvl7pPr>
            <a:lvl8pPr eaLnBrk="1" latinLnBrk="0" hangingPunct="1">
              <a:defRPr kumimoji="0" lang="ko-KR" sz="1800"/>
            </a:lvl8pPr>
            <a:lvl9pPr eaLnBrk="1" latinLnBrk="0" hangingPunct="1">
              <a:defRPr kumimoji="0" lang="ko-KR"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>
            <a:normAutofit/>
          </a:bodyPr>
          <a:lstStyle>
            <a:lvl1pPr eaLnBrk="1" latinLnBrk="0" hangingPunct="1">
              <a:defRPr kumimoji="0" lang="ko-KR" sz="2400"/>
            </a:lvl1pPr>
            <a:lvl2pPr eaLnBrk="1" latinLnBrk="0" hangingPunct="1">
              <a:defRPr kumimoji="0" lang="ko-KR" sz="2000"/>
            </a:lvl2pPr>
            <a:lvl3pPr eaLnBrk="1" latinLnBrk="0" hangingPunct="1">
              <a:defRPr kumimoji="0" lang="ko-KR" sz="1800"/>
            </a:lvl3pPr>
            <a:lvl4pPr eaLnBrk="1" latinLnBrk="0" hangingPunct="1">
              <a:defRPr kumimoji="0" lang="ko-KR" sz="1600"/>
            </a:lvl4pPr>
            <a:lvl5pPr eaLnBrk="1" latinLnBrk="0" hangingPunct="1">
              <a:defRPr kumimoji="0" lang="ko-KR" sz="1600"/>
            </a:lvl5pPr>
            <a:lvl6pPr eaLnBrk="1" latinLnBrk="0" hangingPunct="1">
              <a:defRPr kumimoji="0" lang="ko-KR" sz="1800"/>
            </a:lvl6pPr>
            <a:lvl7pPr eaLnBrk="1" latinLnBrk="0" hangingPunct="1">
              <a:defRPr kumimoji="0" lang="ko-KR" sz="1800"/>
            </a:lvl7pPr>
            <a:lvl8pPr eaLnBrk="1" latinLnBrk="0" hangingPunct="1">
              <a:defRPr kumimoji="0" lang="ko-KR" sz="1800"/>
            </a:lvl8pPr>
            <a:lvl9pPr eaLnBrk="1" latinLnBrk="0" hangingPunct="1">
              <a:defRPr kumimoji="0" lang="ko-KR"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2019-09-25</a:t>
            </a:fld>
            <a:endParaRPr kumimoji="0" lang="ko-K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ko-KR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09600"/>
          </a:xfrm>
        </p:spPr>
        <p:txBody>
          <a:bodyPr/>
          <a:lstStyle>
            <a:lvl1pPr eaLnBrk="1" latinLnBrk="0" hangingPunct="1">
              <a:defRPr kumimoji="0" lang="ko-KR"/>
            </a:lvl1pPr>
          </a:lstStyle>
          <a:p>
            <a:pPr eaLnBrk="1" latinLnBrk="0" hangingPunct="1"/>
            <a:r>
              <a:rPr lang="ko-KR" altLang="en-US" smtClean="0"/>
              <a:t>마스터 제목 스타일 편집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eaLnBrk="1" latinLnBrk="0" hangingPunct="1">
              <a:buNone/>
              <a:defRPr kumimoji="0" lang="ko-KR" sz="2000" b="1"/>
            </a:lvl1pPr>
            <a:lvl2pPr marL="457200" indent="0" eaLnBrk="1" latinLnBrk="0" hangingPunct="1">
              <a:buNone/>
              <a:defRPr kumimoji="0" lang="ko-KR" sz="2000" b="1"/>
            </a:lvl2pPr>
            <a:lvl3pPr marL="914400" indent="0" eaLnBrk="1" latinLnBrk="0" hangingPunct="1">
              <a:buNone/>
              <a:defRPr kumimoji="0" lang="ko-KR" sz="1800" b="1"/>
            </a:lvl3pPr>
            <a:lvl4pPr marL="1371600" indent="0" eaLnBrk="1" latinLnBrk="0" hangingPunct="1">
              <a:buNone/>
              <a:defRPr kumimoji="0" lang="ko-KR" sz="1600" b="1"/>
            </a:lvl4pPr>
            <a:lvl5pPr marL="1828800" indent="0" eaLnBrk="1" latinLnBrk="0" hangingPunct="1">
              <a:buNone/>
              <a:defRPr kumimoji="0" lang="ko-KR" sz="1600" b="1"/>
            </a:lvl5pPr>
            <a:lvl6pPr marL="2286000" indent="0" eaLnBrk="1" latinLnBrk="0" hangingPunct="1">
              <a:buNone/>
              <a:defRPr kumimoji="0" lang="ko-KR" sz="1600" b="1"/>
            </a:lvl6pPr>
            <a:lvl7pPr marL="2743200" indent="0" eaLnBrk="1" latinLnBrk="0" hangingPunct="1">
              <a:buNone/>
              <a:defRPr kumimoji="0" lang="ko-KR" sz="1600" b="1"/>
            </a:lvl7pPr>
            <a:lvl8pPr marL="3200400" indent="0" eaLnBrk="1" latinLnBrk="0" hangingPunct="1">
              <a:buNone/>
              <a:defRPr kumimoji="0" lang="ko-KR" sz="1600" b="1"/>
            </a:lvl8pPr>
            <a:lvl9pPr marL="3657600" indent="0" eaLnBrk="1" latinLnBrk="0" hangingPunct="1">
              <a:buNone/>
              <a:defRPr kumimoji="0" lang="ko-KR" sz="1600" b="1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 eaLnBrk="1" latinLnBrk="0" hangingPunct="1">
              <a:defRPr kumimoji="0" lang="ko-KR" sz="2000"/>
            </a:lvl1pPr>
            <a:lvl2pPr eaLnBrk="1" latinLnBrk="0" hangingPunct="1">
              <a:defRPr kumimoji="0" lang="ko-KR" sz="1800"/>
            </a:lvl2pPr>
            <a:lvl3pPr eaLnBrk="1" latinLnBrk="0" hangingPunct="1">
              <a:defRPr kumimoji="0" lang="ko-KR" sz="1600"/>
            </a:lvl3pPr>
            <a:lvl4pPr eaLnBrk="1" latinLnBrk="0" hangingPunct="1">
              <a:defRPr kumimoji="0" lang="ko-KR" sz="1400"/>
            </a:lvl4pPr>
            <a:lvl5pPr eaLnBrk="1" latinLnBrk="0" hangingPunct="1">
              <a:defRPr kumimoji="0" lang="ko-KR" sz="1400"/>
            </a:lvl5pPr>
            <a:lvl6pPr eaLnBrk="1" latinLnBrk="0" hangingPunct="1">
              <a:defRPr kumimoji="0" lang="ko-KR" sz="1600"/>
            </a:lvl6pPr>
            <a:lvl7pPr eaLnBrk="1" latinLnBrk="0" hangingPunct="1">
              <a:defRPr kumimoji="0" lang="ko-KR" sz="1600"/>
            </a:lvl7pPr>
            <a:lvl8pPr eaLnBrk="1" latinLnBrk="0" hangingPunct="1">
              <a:defRPr kumimoji="0" lang="ko-KR" sz="1600"/>
            </a:lvl8pPr>
            <a:lvl9pPr eaLnBrk="1" latinLnBrk="0" hangingPunct="1">
              <a:defRPr kumimoji="0" lang="ko-KR" sz="16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 eaLnBrk="1" latinLnBrk="0" hangingPunct="1">
              <a:buNone/>
              <a:defRPr kumimoji="0" lang="ko-KR" sz="2000" b="1"/>
            </a:lvl1pPr>
            <a:lvl2pPr marL="457200" indent="0" eaLnBrk="1" latinLnBrk="0" hangingPunct="1">
              <a:buNone/>
              <a:defRPr kumimoji="0" lang="ko-KR" sz="2000" b="1"/>
            </a:lvl2pPr>
            <a:lvl3pPr marL="914400" indent="0" eaLnBrk="1" latinLnBrk="0" hangingPunct="1">
              <a:buNone/>
              <a:defRPr kumimoji="0" lang="ko-KR" sz="1800" b="1"/>
            </a:lvl3pPr>
            <a:lvl4pPr marL="1371600" indent="0" eaLnBrk="1" latinLnBrk="0" hangingPunct="1">
              <a:buNone/>
              <a:defRPr kumimoji="0" lang="ko-KR" sz="1600" b="1"/>
            </a:lvl4pPr>
            <a:lvl5pPr marL="1828800" indent="0" eaLnBrk="1" latinLnBrk="0" hangingPunct="1">
              <a:buNone/>
              <a:defRPr kumimoji="0" lang="ko-KR" sz="1600" b="1"/>
            </a:lvl5pPr>
            <a:lvl6pPr marL="2286000" indent="0" eaLnBrk="1" latinLnBrk="0" hangingPunct="1">
              <a:buNone/>
              <a:defRPr kumimoji="0" lang="ko-KR" sz="1600" b="1"/>
            </a:lvl6pPr>
            <a:lvl7pPr marL="2743200" indent="0" eaLnBrk="1" latinLnBrk="0" hangingPunct="1">
              <a:buNone/>
              <a:defRPr kumimoji="0" lang="ko-KR" sz="1600" b="1"/>
            </a:lvl7pPr>
            <a:lvl8pPr marL="3200400" indent="0" eaLnBrk="1" latinLnBrk="0" hangingPunct="1">
              <a:buNone/>
              <a:defRPr kumimoji="0" lang="ko-KR" sz="1600" b="1"/>
            </a:lvl8pPr>
            <a:lvl9pPr marL="3657600" indent="0" eaLnBrk="1" latinLnBrk="0" hangingPunct="1">
              <a:buNone/>
              <a:defRPr kumimoji="0" lang="ko-KR" sz="1600" b="1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 eaLnBrk="1" latinLnBrk="0" hangingPunct="1">
              <a:defRPr kumimoji="0" lang="ko-KR" sz="2000"/>
            </a:lvl1pPr>
            <a:lvl2pPr eaLnBrk="1" latinLnBrk="0" hangingPunct="1">
              <a:defRPr kumimoji="0" lang="ko-KR" sz="1800"/>
            </a:lvl2pPr>
            <a:lvl3pPr eaLnBrk="1" latinLnBrk="0" hangingPunct="1">
              <a:defRPr kumimoji="0" lang="ko-KR" sz="1600"/>
            </a:lvl3pPr>
            <a:lvl4pPr eaLnBrk="1" latinLnBrk="0" hangingPunct="1">
              <a:defRPr kumimoji="0" lang="ko-KR" sz="1400"/>
            </a:lvl4pPr>
            <a:lvl5pPr eaLnBrk="1" latinLnBrk="0" hangingPunct="1">
              <a:defRPr kumimoji="0" lang="ko-KR" sz="1400"/>
            </a:lvl5pPr>
            <a:lvl6pPr eaLnBrk="1" latinLnBrk="0" hangingPunct="1">
              <a:defRPr kumimoji="0" lang="ko-KR" sz="1600"/>
            </a:lvl6pPr>
            <a:lvl7pPr eaLnBrk="1" latinLnBrk="0" hangingPunct="1">
              <a:defRPr kumimoji="0" lang="ko-KR" sz="1600"/>
            </a:lvl7pPr>
            <a:lvl8pPr eaLnBrk="1" latinLnBrk="0" hangingPunct="1">
              <a:defRPr kumimoji="0" lang="ko-KR" sz="1600"/>
            </a:lvl8pPr>
            <a:lvl9pPr eaLnBrk="1" latinLnBrk="0" hangingPunct="1">
              <a:defRPr kumimoji="0" lang="ko-KR" sz="16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2019-09-25</a:t>
            </a:fld>
            <a:endParaRPr kumimoji="0" lang="ko-K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ko-KR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>
            <a:lvl1pPr eaLnBrk="1" latinLnBrk="0" hangingPunct="1">
              <a:defRPr kumimoji="0" lang="ko-KR" sz="2800"/>
            </a:lvl1pPr>
          </a:lstStyle>
          <a:p>
            <a:pPr eaLnBrk="1" latinLnBrk="0" hangingPunct="1"/>
            <a:r>
              <a:rPr lang="ko-KR" altLang="en-US" smtClean="0"/>
              <a:t>마스터 제목 스타일 편집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2019-09-25</a:t>
            </a:fld>
            <a:endParaRPr kumimoji="0" lang="ko-K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ko-KR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2019-09-25</a:t>
            </a:fld>
            <a:endParaRPr kumimoji="0" lang="ko-K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ko-KR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내용(캡션 포함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3008313" cy="762000"/>
          </a:xfrm>
        </p:spPr>
        <p:txBody>
          <a:bodyPr anchor="b"/>
          <a:lstStyle>
            <a:lvl1pPr algn="l" eaLnBrk="1" latinLnBrk="0" hangingPunct="1">
              <a:defRPr kumimoji="0" lang="ko-KR" sz="2000" b="1"/>
            </a:lvl1pPr>
          </a:lstStyle>
          <a:p>
            <a:pPr eaLnBrk="1" latinLnBrk="0" hangingPunct="1"/>
            <a:r>
              <a:rPr lang="ko-KR" altLang="en-US" smtClean="0"/>
              <a:t>마스터 제목 스타일 편집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14400"/>
            <a:ext cx="5111750" cy="5211763"/>
          </a:xfrm>
        </p:spPr>
        <p:txBody>
          <a:bodyPr>
            <a:normAutofit/>
          </a:bodyPr>
          <a:lstStyle>
            <a:lvl1pPr eaLnBrk="1" latinLnBrk="0" hangingPunct="1">
              <a:defRPr kumimoji="0" lang="ko-KR" sz="2800"/>
            </a:lvl1pPr>
            <a:lvl2pPr eaLnBrk="1" latinLnBrk="0" hangingPunct="1">
              <a:defRPr kumimoji="0" lang="ko-KR" sz="2400"/>
            </a:lvl2pPr>
            <a:lvl3pPr eaLnBrk="1" latinLnBrk="0" hangingPunct="1">
              <a:defRPr kumimoji="0" lang="ko-KR" sz="2000"/>
            </a:lvl3pPr>
            <a:lvl4pPr eaLnBrk="1" latinLnBrk="0" hangingPunct="1">
              <a:defRPr kumimoji="0" lang="ko-KR" sz="1800"/>
            </a:lvl4pPr>
            <a:lvl5pPr eaLnBrk="1" latinLnBrk="0" hangingPunct="1">
              <a:defRPr kumimoji="0" lang="ko-KR" sz="1800"/>
            </a:lvl5pPr>
            <a:lvl6pPr eaLnBrk="1" latinLnBrk="0" hangingPunct="1">
              <a:defRPr kumimoji="0" lang="ko-KR" sz="2000"/>
            </a:lvl6pPr>
            <a:lvl7pPr eaLnBrk="1" latinLnBrk="0" hangingPunct="1">
              <a:defRPr kumimoji="0" lang="ko-KR" sz="2000"/>
            </a:lvl7pPr>
            <a:lvl8pPr eaLnBrk="1" latinLnBrk="0" hangingPunct="1">
              <a:defRPr kumimoji="0" lang="ko-KR" sz="2000"/>
            </a:lvl8pPr>
            <a:lvl9pPr eaLnBrk="1" latinLnBrk="0" hangingPunct="1">
              <a:defRPr kumimoji="0" lang="ko-KR" sz="20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52600"/>
            <a:ext cx="3008313" cy="4373563"/>
          </a:xfrm>
        </p:spPr>
        <p:txBody>
          <a:bodyPr/>
          <a:lstStyle>
            <a:lvl1pPr marL="0" indent="0" eaLnBrk="1" latinLnBrk="0" hangingPunct="1">
              <a:buNone/>
              <a:defRPr kumimoji="0" lang="ko-KR" sz="1400"/>
            </a:lvl1pPr>
            <a:lvl2pPr marL="457200" indent="0" eaLnBrk="1" latinLnBrk="0" hangingPunct="1">
              <a:buNone/>
              <a:defRPr kumimoji="0" lang="ko-KR" sz="1200"/>
            </a:lvl2pPr>
            <a:lvl3pPr marL="914400" indent="0" eaLnBrk="1" latinLnBrk="0" hangingPunct="1">
              <a:buNone/>
              <a:defRPr kumimoji="0" lang="ko-KR" sz="1000"/>
            </a:lvl3pPr>
            <a:lvl4pPr marL="1371600" indent="0" eaLnBrk="1" latinLnBrk="0" hangingPunct="1">
              <a:buNone/>
              <a:defRPr kumimoji="0" lang="ko-KR" sz="900"/>
            </a:lvl4pPr>
            <a:lvl5pPr marL="1828800" indent="0" eaLnBrk="1" latinLnBrk="0" hangingPunct="1">
              <a:buNone/>
              <a:defRPr kumimoji="0" lang="ko-KR" sz="900"/>
            </a:lvl5pPr>
            <a:lvl6pPr marL="2286000" indent="0" eaLnBrk="1" latinLnBrk="0" hangingPunct="1">
              <a:buNone/>
              <a:defRPr kumimoji="0" lang="ko-KR" sz="900"/>
            </a:lvl6pPr>
            <a:lvl7pPr marL="2743200" indent="0" eaLnBrk="1" latinLnBrk="0" hangingPunct="1">
              <a:buNone/>
              <a:defRPr kumimoji="0" lang="ko-KR" sz="900"/>
            </a:lvl7pPr>
            <a:lvl8pPr marL="3200400" indent="0" eaLnBrk="1" latinLnBrk="0" hangingPunct="1">
              <a:buNone/>
              <a:defRPr kumimoji="0" lang="ko-KR" sz="900"/>
            </a:lvl8pPr>
            <a:lvl9pPr marL="3657600" indent="0" eaLnBrk="1" latinLnBrk="0" hangingPunct="1">
              <a:buNone/>
              <a:defRPr kumimoji="0" lang="ko-KR"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2019-09-25</a:t>
            </a:fld>
            <a:endParaRPr kumimoji="0" lang="ko-K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ko-KR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그림(캡션 포함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eaLnBrk="1" latinLnBrk="0" hangingPunct="1">
              <a:defRPr kumimoji="0" lang="ko-KR" sz="2000" b="1"/>
            </a:lvl1pPr>
          </a:lstStyle>
          <a:p>
            <a:pPr eaLnBrk="1" latinLnBrk="0" hangingPunct="1"/>
            <a:r>
              <a:rPr lang="ko-KR" altLang="en-US" smtClean="0"/>
              <a:t>마스터 제목 스타일 편집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eaLnBrk="1" latinLnBrk="0" hangingPunct="1">
              <a:buNone/>
              <a:defRPr kumimoji="0" lang="ko-KR" sz="3200"/>
            </a:lvl1pPr>
            <a:lvl2pPr marL="457200" indent="0" eaLnBrk="1" latinLnBrk="0" hangingPunct="1">
              <a:buNone/>
              <a:defRPr kumimoji="0" lang="ko-KR" sz="2800"/>
            </a:lvl2pPr>
            <a:lvl3pPr marL="914400" indent="0" eaLnBrk="1" latinLnBrk="0" hangingPunct="1">
              <a:buNone/>
              <a:defRPr kumimoji="0" lang="ko-KR" sz="2400"/>
            </a:lvl3pPr>
            <a:lvl4pPr marL="1371600" indent="0" eaLnBrk="1" latinLnBrk="0" hangingPunct="1">
              <a:buNone/>
              <a:defRPr kumimoji="0" lang="ko-KR" sz="2000"/>
            </a:lvl4pPr>
            <a:lvl5pPr marL="1828800" indent="0" eaLnBrk="1" latinLnBrk="0" hangingPunct="1">
              <a:buNone/>
              <a:defRPr kumimoji="0" lang="ko-KR" sz="2000"/>
            </a:lvl5pPr>
            <a:lvl6pPr marL="2286000" indent="0" eaLnBrk="1" latinLnBrk="0" hangingPunct="1">
              <a:buNone/>
              <a:defRPr kumimoji="0" lang="ko-KR" sz="2000"/>
            </a:lvl6pPr>
            <a:lvl7pPr marL="2743200" indent="0" eaLnBrk="1" latinLnBrk="0" hangingPunct="1">
              <a:buNone/>
              <a:defRPr kumimoji="0" lang="ko-KR" sz="2000"/>
            </a:lvl7pPr>
            <a:lvl8pPr marL="3200400" indent="0" eaLnBrk="1" latinLnBrk="0" hangingPunct="1">
              <a:buNone/>
              <a:defRPr kumimoji="0" lang="ko-KR" sz="2000"/>
            </a:lvl8pPr>
            <a:lvl9pPr marL="3657600" indent="0" eaLnBrk="1" latinLnBrk="0" hangingPunct="1">
              <a:buNone/>
              <a:defRPr kumimoji="0" lang="ko-KR" sz="2000"/>
            </a:lvl9pPr>
          </a:lstStyle>
          <a:p>
            <a:pPr eaLnBrk="1" latinLnBrk="0" hangingPunct="1"/>
            <a:r>
              <a:rPr lang="ko-KR" altLang="en-US" smtClean="0"/>
              <a:t>그림을 추가하려면 아이콘을 클릭하십시오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eaLnBrk="1" latinLnBrk="0" hangingPunct="1">
              <a:buNone/>
              <a:defRPr kumimoji="0" lang="ko-KR" sz="1400"/>
            </a:lvl1pPr>
            <a:lvl2pPr marL="457200" indent="0" eaLnBrk="1" latinLnBrk="0" hangingPunct="1">
              <a:buNone/>
              <a:defRPr kumimoji="0" lang="ko-KR" sz="1200"/>
            </a:lvl2pPr>
            <a:lvl3pPr marL="914400" indent="0" eaLnBrk="1" latinLnBrk="0" hangingPunct="1">
              <a:buNone/>
              <a:defRPr kumimoji="0" lang="ko-KR" sz="1000"/>
            </a:lvl3pPr>
            <a:lvl4pPr marL="1371600" indent="0" eaLnBrk="1" latinLnBrk="0" hangingPunct="1">
              <a:buNone/>
              <a:defRPr kumimoji="0" lang="ko-KR" sz="900"/>
            </a:lvl4pPr>
            <a:lvl5pPr marL="1828800" indent="0" eaLnBrk="1" latinLnBrk="0" hangingPunct="1">
              <a:buNone/>
              <a:defRPr kumimoji="0" lang="ko-KR" sz="900"/>
            </a:lvl5pPr>
            <a:lvl6pPr marL="2286000" indent="0" eaLnBrk="1" latinLnBrk="0" hangingPunct="1">
              <a:buNone/>
              <a:defRPr kumimoji="0" lang="ko-KR" sz="900"/>
            </a:lvl6pPr>
            <a:lvl7pPr marL="2743200" indent="0" eaLnBrk="1" latinLnBrk="0" hangingPunct="1">
              <a:buNone/>
              <a:defRPr kumimoji="0" lang="ko-KR" sz="900"/>
            </a:lvl7pPr>
            <a:lvl8pPr marL="3200400" indent="0" eaLnBrk="1" latinLnBrk="0" hangingPunct="1">
              <a:buNone/>
              <a:defRPr kumimoji="0" lang="ko-KR" sz="900"/>
            </a:lvl8pPr>
            <a:lvl9pPr marL="3657600" indent="0" eaLnBrk="1" latinLnBrk="0" hangingPunct="1">
              <a:buNone/>
              <a:defRPr kumimoji="0" lang="ko-KR"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2019-09-25</a:t>
            </a:fld>
            <a:endParaRPr kumimoji="0" lang="ko-K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ko-KR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ko-KR" altLang="en-US" smtClean="0"/>
              <a:t>마스터 제목 스타일 편집</a:t>
            </a:r>
            <a:endParaRPr kumimoji="0"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ko-KR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2158D-428B-4987-8B28-745A2AFA1252}" type="datetimeFigureOut">
              <a:t>2019-09-25</a:t>
            </a:fld>
            <a:endParaRPr kumimoji="0" 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latinLnBrk="0" hangingPunct="1">
              <a:defRPr kumimoji="0" lang="ko-KR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ko-KR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FC477-0A05-4F3E-8EE9-E015C9089D56}" type="slidenum">
              <a:t>‹#›</a:t>
            </a:fld>
            <a:endParaRPr kumimoji="0" lang="ko-K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4"/>
          <a:stretch/>
        </p:blipFill>
        <p:spPr>
          <a:xfrm>
            <a:off x="-13251" y="0"/>
            <a:ext cx="9157252" cy="6604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spcBef>
          <a:spcPct val="0"/>
        </a:spcBef>
        <a:buNone/>
        <a:defRPr kumimoji="0" lang="ko-KR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kumimoji="0" lang="ko-KR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kumimoji="0" lang="ko-KR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kumimoji="0" lang="ko-KR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kumimoji="0" lang="ko-KR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kumimoji="0" lang="ko-KR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kumimoji="0" lang="ko-KR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kumimoji="0" lang="ko-KR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kumimoji="0" lang="ko-KR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kumimoji="0" lang="ko-KR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ko-KR"/>
      </a:defPPr>
      <a:lvl1pPr marL="0" algn="l" defTabSz="914400" rtl="0" eaLnBrk="1" latinLnBrk="1" hangingPunct="1">
        <a:defRPr kumimoji="0" lang="ko-KR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kumimoji="0" lang="ko-KR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kumimoji="0" lang="ko-KR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kumimoji="0" lang="ko-KR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kumimoji="0" lang="ko-KR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kumimoji="0" lang="ko-KR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kumimoji="0" lang="ko-KR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kumimoji="0" lang="ko-KR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kumimoji="0" lang="ko-KR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4" Type="http://schemas.openxmlformats.org/officeDocument/2006/relationships/image" Target="../media/image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5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915172" y="4797152"/>
            <a:ext cx="5275052" cy="1295400"/>
          </a:xfrm>
        </p:spPr>
        <p:txBody>
          <a:bodyPr/>
          <a:lstStyle/>
          <a:p>
            <a:pPr algn="ctr"/>
            <a:r>
              <a:rPr lang="ko-KR" altLang="en-US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강릉원주대학교 박 성 곤 교 수</a:t>
            </a:r>
          </a:p>
          <a:p>
            <a:pPr algn="ctr"/>
            <a:endParaRPr lang="en-US" altLang="ko-KR" spc="-1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  <a:p>
            <a:pPr algn="ctr"/>
            <a:r>
              <a:rPr lang="en-US" altLang="ko-KR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2019</a:t>
            </a:r>
            <a:r>
              <a:rPr lang="en-US" altLang="ko-KR" spc="-1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. 09. 24</a:t>
            </a:r>
            <a:endParaRPr lang="ko-KR" altLang="en-US" spc="-100" dirty="0">
              <a:solidFill>
                <a:schemeClr val="tx1">
                  <a:lumMod val="65000"/>
                  <a:lumOff val="3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  <a:p>
            <a:endParaRPr lang="ko-KR" dirty="0"/>
          </a:p>
        </p:txBody>
      </p:sp>
      <p:sp>
        <p:nvSpPr>
          <p:cNvPr id="4" name="직사각형 3"/>
          <p:cNvSpPr/>
          <p:nvPr/>
        </p:nvSpPr>
        <p:spPr>
          <a:xfrm>
            <a:off x="1059434" y="764704"/>
            <a:ext cx="69865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3600" spc="-120" dirty="0" smtClean="0">
                <a:solidFill>
                  <a:srgbClr val="114C7D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pitchFamily="34" charset="0"/>
              </a:rPr>
              <a:t>대학생</a:t>
            </a:r>
            <a:r>
              <a:rPr lang="en-US" altLang="ko-KR" sz="3600" spc="-120" dirty="0" smtClean="0">
                <a:solidFill>
                  <a:srgbClr val="114C7D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pitchFamily="34" charset="0"/>
              </a:rPr>
              <a:t> </a:t>
            </a:r>
            <a:r>
              <a:rPr lang="ko-KR" altLang="en-US" sz="3600" spc="-120" dirty="0" smtClean="0">
                <a:solidFill>
                  <a:srgbClr val="114C7D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pitchFamily="34" charset="0"/>
              </a:rPr>
              <a:t>통일교육을 </a:t>
            </a:r>
            <a:r>
              <a:rPr lang="ko-KR" altLang="en-US" sz="3600" spc="-120" dirty="0" smtClean="0">
                <a:solidFill>
                  <a:srgbClr val="114C7D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pitchFamily="34" charset="0"/>
              </a:rPr>
              <a:t>위한 </a:t>
            </a:r>
            <a:r>
              <a:rPr lang="ko-KR" altLang="en-US" sz="3600" spc="-120" dirty="0" smtClean="0">
                <a:solidFill>
                  <a:srgbClr val="114C7D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pitchFamily="34" charset="0"/>
              </a:rPr>
              <a:t>남북경협</a:t>
            </a:r>
            <a:r>
              <a:rPr lang="ko-KR" altLang="en-US" sz="3600" spc="-120" dirty="0" smtClean="0">
                <a:solidFill>
                  <a:srgbClr val="114C7D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pitchFamily="34" charset="0"/>
              </a:rPr>
              <a:t> </a:t>
            </a:r>
            <a:endParaRPr lang="en-US" altLang="ko-KR" sz="3600" spc="-120" dirty="0" smtClean="0">
              <a:solidFill>
                <a:srgbClr val="114C7D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562" y="32230"/>
            <a:ext cx="323691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제목 38"/>
          <p:cNvSpPr>
            <a:spLocks noGrp="1"/>
          </p:cNvSpPr>
          <p:nvPr/>
        </p:nvSpPr>
        <p:spPr bwMode="auto">
          <a:xfrm>
            <a:off x="943031" y="245376"/>
            <a:ext cx="8013576" cy="41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fontAlgn="base" latinLnBrk="1">
              <a:spcBef>
                <a:spcPct val="0"/>
              </a:spcBef>
              <a:spcAft>
                <a:spcPct val="0"/>
              </a:spcAft>
              <a:defRPr sz="4800" b="1" kern="1200" baseline="-250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ko-KR" altLang="en-US" b="0" spc="-1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북한에 대한 인식</a:t>
            </a:r>
            <a:endParaRPr lang="ko-KR" altLang="en-US" b="0" spc="-1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232702" y="187705"/>
            <a:ext cx="73610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4400" i="1" spc="-300" dirty="0" smtClean="0">
                <a:solidFill>
                  <a:srgbClr val="114C7D"/>
                </a:solidFill>
                <a:latin typeface="Arial" pitchFamily="34" charset="0"/>
                <a:cs typeface="Arial" pitchFamily="34" charset="0"/>
              </a:rPr>
              <a:t>01</a:t>
            </a:r>
            <a:endParaRPr kumimoji="0" lang="ko-KR" altLang="en-US" sz="4400" i="1" spc="-300" dirty="0">
              <a:solidFill>
                <a:srgbClr val="114C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순서도: 처리 20"/>
          <p:cNvSpPr/>
          <p:nvPr/>
        </p:nvSpPr>
        <p:spPr>
          <a:xfrm>
            <a:off x="239019" y="1075043"/>
            <a:ext cx="4423679" cy="470978"/>
          </a:xfrm>
          <a:prstGeom prst="flowChartProcess">
            <a:avLst/>
          </a:prstGeom>
          <a:solidFill>
            <a:srgbClr val="4BACC6">
              <a:alpha val="80000"/>
            </a:srgb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400" b="1" dirty="0" smtClean="0"/>
              <a:t>남북한 관계에 대한 인식</a:t>
            </a:r>
            <a:endParaRPr lang="ko-KR" altLang="en-US" sz="1400" b="1" dirty="0"/>
          </a:p>
        </p:txBody>
      </p:sp>
      <p:sp>
        <p:nvSpPr>
          <p:cNvPr id="22" name="TextBox 18"/>
          <p:cNvSpPr txBox="1"/>
          <p:nvPr/>
        </p:nvSpPr>
        <p:spPr>
          <a:xfrm>
            <a:off x="187394" y="6424074"/>
            <a:ext cx="3712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출처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KBS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남북교류협력단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2018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국민 통일의식 조사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2018. 8</a:t>
            </a:r>
            <a:endParaRPr lang="ko-KR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325"/>
          <p:cNvSpPr txBox="1">
            <a:spLocks noChangeArrowheads="1"/>
          </p:cNvSpPr>
          <p:nvPr/>
        </p:nvSpPr>
        <p:spPr bwMode="auto">
          <a:xfrm>
            <a:off x="305969" y="1621054"/>
            <a:ext cx="820236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협력 대상</a:t>
            </a:r>
            <a:r>
              <a:rPr kumimoji="0" lang="en-US" altLang="ko-KR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(41.8%)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가 가장 많고 경계 대상</a:t>
            </a:r>
            <a:r>
              <a:rPr kumimoji="0" lang="en-US" altLang="ko-KR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(33.7%) 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순임</a:t>
            </a:r>
            <a:endParaRPr kumimoji="0" lang="ko-KR" altLang="en-US" sz="1300" spc="-50" dirty="0">
              <a:solidFill>
                <a:srgbClr val="35BCF9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187394" y="1599538"/>
            <a:ext cx="45719" cy="288000"/>
          </a:xfrm>
          <a:prstGeom prst="rect">
            <a:avLst/>
          </a:prstGeom>
          <a:solidFill>
            <a:srgbClr val="35BC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5" name="TextBox 325"/>
          <p:cNvSpPr txBox="1">
            <a:spLocks noChangeArrowheads="1"/>
          </p:cNvSpPr>
          <p:nvPr/>
        </p:nvSpPr>
        <p:spPr bwMode="auto">
          <a:xfrm>
            <a:off x="305969" y="1988239"/>
            <a:ext cx="820236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err="1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협력대상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 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: 2015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년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(21.5%) 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 2017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년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(16.5%)  2018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년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(41.8%)</a:t>
            </a:r>
            <a:endParaRPr kumimoji="0" lang="ko-KR" altLang="en-US" sz="1300" spc="-50" dirty="0">
              <a:solidFill>
                <a:srgbClr val="0A77BA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187394" y="1966723"/>
            <a:ext cx="45719" cy="288000"/>
          </a:xfrm>
          <a:prstGeom prst="rect">
            <a:avLst/>
          </a:prstGeom>
          <a:solidFill>
            <a:srgbClr val="0A7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7" name="TextBox 325"/>
          <p:cNvSpPr txBox="1">
            <a:spLocks noChangeArrowheads="1"/>
          </p:cNvSpPr>
          <p:nvPr/>
        </p:nvSpPr>
        <p:spPr bwMode="auto">
          <a:xfrm>
            <a:off x="305969" y="2355327"/>
            <a:ext cx="8202365" cy="259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적대 대상이라는 부분은 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2018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년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(11.3%)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로 전년 대비 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25.0p 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감소</a:t>
            </a:r>
            <a:endParaRPr kumimoji="0" lang="ko-KR" altLang="en-US" sz="1300" spc="-50" dirty="0">
              <a:solidFill>
                <a:srgbClr val="06487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187394" y="2333811"/>
            <a:ext cx="45719" cy="288000"/>
          </a:xfrm>
          <a:prstGeom prst="rect">
            <a:avLst/>
          </a:prstGeom>
          <a:solidFill>
            <a:srgbClr val="0648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9" name="TextBox 23"/>
          <p:cNvSpPr txBox="1"/>
          <p:nvPr/>
        </p:nvSpPr>
        <p:spPr bwMode="auto">
          <a:xfrm>
            <a:off x="187394" y="2724460"/>
            <a:ext cx="3875441" cy="252000"/>
          </a:xfrm>
          <a:prstGeom prst="roundRect">
            <a:avLst>
              <a:gd name="adj" fmla="val 50000"/>
            </a:avLst>
          </a:prstGeom>
          <a:solidFill>
            <a:srgbClr val="2E319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defTabSz="748277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남북한 관계에 대한 인식</a:t>
            </a:r>
            <a:endParaRPr kumimoji="0" lang="ko-KR" altLang="en-US" sz="1400" kern="0" spc="-38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210253" y="6155995"/>
            <a:ext cx="19832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*Base :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전체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(n=1,000),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단위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 : %</a:t>
            </a:r>
            <a:endParaRPr lang="ko-KR" altLang="en-US" sz="1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1" name="그림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394" y="3052469"/>
            <a:ext cx="8402739" cy="3103526"/>
          </a:xfrm>
          <a:prstGeom prst="rect">
            <a:avLst/>
          </a:prstGeom>
        </p:spPr>
      </p:pic>
      <p:sp>
        <p:nvSpPr>
          <p:cNvPr id="32" name="Oval 35"/>
          <p:cNvSpPr>
            <a:spLocks noChangeArrowheads="1"/>
          </p:cNvSpPr>
          <p:nvPr/>
        </p:nvSpPr>
        <p:spPr bwMode="auto">
          <a:xfrm>
            <a:off x="8676456" y="6381328"/>
            <a:ext cx="285750" cy="275804"/>
          </a:xfrm>
          <a:prstGeom prst="ellipse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4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HY헤드라인M" panose="02030600000101010101" pitchFamily="18" charset="-127"/>
              </a:rPr>
              <a:t>9</a:t>
            </a:r>
            <a:endParaRPr lang="en-US" altLang="ko-KR" sz="1400" b="1" dirty="0">
              <a:solidFill>
                <a:schemeClr val="bg1"/>
              </a:solidFill>
              <a:latin typeface="Trebuchet MS" panose="020B0603020202020204" pitchFamily="34" charset="0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3996107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제목 38"/>
          <p:cNvSpPr>
            <a:spLocks noGrp="1"/>
          </p:cNvSpPr>
          <p:nvPr/>
        </p:nvSpPr>
        <p:spPr bwMode="auto">
          <a:xfrm>
            <a:off x="943031" y="388457"/>
            <a:ext cx="8013576" cy="41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fontAlgn="base" latinLnBrk="1">
              <a:spcBef>
                <a:spcPct val="0"/>
              </a:spcBef>
              <a:spcAft>
                <a:spcPct val="0"/>
              </a:spcAft>
              <a:defRPr sz="4800" b="1" kern="1200" baseline="-250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ko-KR" altLang="en-US" b="0" spc="-1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북한에 대한 인식</a:t>
            </a:r>
            <a:endParaRPr lang="ko-KR" altLang="en-US" b="0" spc="-1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32702" y="330786"/>
            <a:ext cx="73610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4400" i="1" spc="-300" dirty="0" smtClean="0">
                <a:solidFill>
                  <a:srgbClr val="114C7D"/>
                </a:solidFill>
                <a:latin typeface="Arial" pitchFamily="34" charset="0"/>
                <a:cs typeface="Arial" pitchFamily="34" charset="0"/>
              </a:rPr>
              <a:t>01</a:t>
            </a:r>
            <a:endParaRPr kumimoji="0" lang="ko-KR" altLang="en-US" sz="4400" i="1" spc="-300" dirty="0">
              <a:solidFill>
                <a:srgbClr val="114C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순서도: 처리 40"/>
          <p:cNvSpPr/>
          <p:nvPr/>
        </p:nvSpPr>
        <p:spPr>
          <a:xfrm>
            <a:off x="276222" y="1217592"/>
            <a:ext cx="4423679" cy="470978"/>
          </a:xfrm>
          <a:prstGeom prst="flowChartProcess">
            <a:avLst/>
          </a:prstGeom>
          <a:solidFill>
            <a:srgbClr val="4BACC6">
              <a:alpha val="80000"/>
            </a:srgb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400" b="1" dirty="0" smtClean="0"/>
              <a:t>북핵 문제와 남북경협의 연계</a:t>
            </a:r>
            <a:endParaRPr lang="ko-KR" altLang="en-US" sz="1400" b="1" dirty="0"/>
          </a:p>
        </p:txBody>
      </p:sp>
      <p:sp>
        <p:nvSpPr>
          <p:cNvPr id="42" name="TextBox 18"/>
          <p:cNvSpPr txBox="1"/>
          <p:nvPr/>
        </p:nvSpPr>
        <p:spPr>
          <a:xfrm>
            <a:off x="224597" y="6566623"/>
            <a:ext cx="3712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출처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KBS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남북교류협력단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2018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국민 통일의식 조사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2018. 8</a:t>
            </a:r>
            <a:endParaRPr lang="ko-KR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285557" y="1742087"/>
            <a:ext cx="8341779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4" name="TextBox 325"/>
          <p:cNvSpPr txBox="1">
            <a:spLocks noChangeArrowheads="1"/>
          </p:cNvSpPr>
          <p:nvPr/>
        </p:nvSpPr>
        <p:spPr bwMode="auto">
          <a:xfrm>
            <a:off x="343172" y="1763603"/>
            <a:ext cx="820236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소규모 경제협력도 연계해야 한다</a:t>
            </a:r>
            <a:r>
              <a:rPr kumimoji="0" lang="en-US" altLang="ko-KR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(47.9%)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의 의견이 가장 많음</a:t>
            </a:r>
            <a:endParaRPr kumimoji="0" lang="ko-KR" altLang="en-US" sz="1300" spc="-50" dirty="0">
              <a:solidFill>
                <a:srgbClr val="35BCF9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224597" y="1742087"/>
            <a:ext cx="45719" cy="288000"/>
          </a:xfrm>
          <a:prstGeom prst="rect">
            <a:avLst/>
          </a:prstGeom>
          <a:solidFill>
            <a:srgbClr val="35BC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285557" y="2109272"/>
            <a:ext cx="8341779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7" name="TextBox 325"/>
          <p:cNvSpPr txBox="1">
            <a:spLocks noChangeArrowheads="1"/>
          </p:cNvSpPr>
          <p:nvPr/>
        </p:nvSpPr>
        <p:spPr bwMode="auto">
          <a:xfrm>
            <a:off x="343172" y="2130788"/>
            <a:ext cx="820236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북핵문제 연계해서는 안된다 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: 2015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년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(45.5%) 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 2017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년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(46.1%)  2018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년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(29.7%)</a:t>
            </a:r>
            <a:endParaRPr kumimoji="0" lang="ko-KR" altLang="en-US" sz="1300" spc="-50" dirty="0">
              <a:solidFill>
                <a:srgbClr val="0A77BA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224597" y="2109272"/>
            <a:ext cx="45719" cy="288000"/>
          </a:xfrm>
          <a:prstGeom prst="rect">
            <a:avLst/>
          </a:prstGeom>
          <a:solidFill>
            <a:srgbClr val="0A7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285557" y="2476360"/>
            <a:ext cx="8341779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50" name="TextBox 325"/>
          <p:cNvSpPr txBox="1">
            <a:spLocks noChangeArrowheads="1"/>
          </p:cNvSpPr>
          <p:nvPr/>
        </p:nvSpPr>
        <p:spPr bwMode="auto">
          <a:xfrm>
            <a:off x="343172" y="2497876"/>
            <a:ext cx="8202365" cy="259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소규모 경제 협력도 연계해야 한다가 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2018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년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(47.9%)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로 전년 대비 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11.0p 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증가</a:t>
            </a:r>
            <a:endParaRPr kumimoji="0" lang="ko-KR" altLang="en-US" sz="1300" spc="-50" dirty="0">
              <a:solidFill>
                <a:srgbClr val="06487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224597" y="2476360"/>
            <a:ext cx="45719" cy="288000"/>
          </a:xfrm>
          <a:prstGeom prst="rect">
            <a:avLst/>
          </a:prstGeom>
          <a:solidFill>
            <a:srgbClr val="0648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2" name="TextBox 23"/>
          <p:cNvSpPr txBox="1"/>
          <p:nvPr/>
        </p:nvSpPr>
        <p:spPr bwMode="auto">
          <a:xfrm>
            <a:off x="224597" y="2867009"/>
            <a:ext cx="3875441" cy="252000"/>
          </a:xfrm>
          <a:prstGeom prst="roundRect">
            <a:avLst>
              <a:gd name="adj" fmla="val 50000"/>
            </a:avLst>
          </a:prstGeom>
          <a:solidFill>
            <a:srgbClr val="2E319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defTabSz="748277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북핵문제와 남북경협의 연계</a:t>
            </a:r>
            <a:endParaRPr kumimoji="0" lang="ko-KR" altLang="en-US" sz="1400" kern="0" spc="-38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3" name="TextBox 24"/>
          <p:cNvSpPr txBox="1"/>
          <p:nvPr/>
        </p:nvSpPr>
        <p:spPr>
          <a:xfrm>
            <a:off x="247456" y="6298544"/>
            <a:ext cx="19832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*Base :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전체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(n=1,000),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단위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 : %</a:t>
            </a:r>
            <a:endParaRPr lang="ko-KR" altLang="en-US" sz="1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4" name="그림 5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596" y="3254255"/>
            <a:ext cx="8402740" cy="3003967"/>
          </a:xfrm>
          <a:prstGeom prst="rect">
            <a:avLst/>
          </a:prstGeom>
        </p:spPr>
      </p:pic>
      <p:sp>
        <p:nvSpPr>
          <p:cNvPr id="55" name="Oval 35"/>
          <p:cNvSpPr>
            <a:spLocks noChangeArrowheads="1"/>
          </p:cNvSpPr>
          <p:nvPr/>
        </p:nvSpPr>
        <p:spPr bwMode="auto">
          <a:xfrm>
            <a:off x="8670857" y="6453336"/>
            <a:ext cx="285750" cy="275804"/>
          </a:xfrm>
          <a:prstGeom prst="ellipse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4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HY헤드라인M" panose="02030600000101010101" pitchFamily="18" charset="-127"/>
              </a:rPr>
              <a:t>10</a:t>
            </a:r>
            <a:endParaRPr lang="en-US" altLang="ko-KR" sz="1400" b="1" dirty="0">
              <a:solidFill>
                <a:schemeClr val="bg1"/>
              </a:solidFill>
              <a:latin typeface="Trebuchet MS" panose="020B0603020202020204" pitchFamily="34" charset="0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6217990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제목 38"/>
          <p:cNvSpPr>
            <a:spLocks noGrp="1"/>
          </p:cNvSpPr>
          <p:nvPr/>
        </p:nvSpPr>
        <p:spPr bwMode="auto">
          <a:xfrm>
            <a:off x="947098" y="506477"/>
            <a:ext cx="8013576" cy="41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fontAlgn="base" latinLnBrk="1">
              <a:spcBef>
                <a:spcPct val="0"/>
              </a:spcBef>
              <a:spcAft>
                <a:spcPct val="0"/>
              </a:spcAft>
              <a:defRPr sz="4800" b="1" kern="1200" baseline="-250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ko-KR" altLang="en-US" b="0" spc="-1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북한에 대한 인식</a:t>
            </a:r>
            <a:endParaRPr lang="ko-KR" altLang="en-US" b="0" spc="-1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32702" y="376675"/>
            <a:ext cx="73610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4400" i="1" spc="-300" dirty="0" smtClean="0">
                <a:solidFill>
                  <a:srgbClr val="114C7D"/>
                </a:solidFill>
                <a:latin typeface="Arial" pitchFamily="34" charset="0"/>
                <a:cs typeface="Arial" pitchFamily="34" charset="0"/>
              </a:rPr>
              <a:t>01</a:t>
            </a:r>
            <a:endParaRPr kumimoji="0" lang="ko-KR" altLang="en-US" sz="4400" i="1" spc="-300" dirty="0">
              <a:solidFill>
                <a:srgbClr val="114C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순서도: 처리 18"/>
          <p:cNvSpPr/>
          <p:nvPr/>
        </p:nvSpPr>
        <p:spPr>
          <a:xfrm>
            <a:off x="422256" y="1146116"/>
            <a:ext cx="4423679" cy="470978"/>
          </a:xfrm>
          <a:prstGeom prst="flowChartProcess">
            <a:avLst/>
          </a:prstGeom>
          <a:solidFill>
            <a:srgbClr val="4BACC6">
              <a:alpha val="80000"/>
            </a:srgb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400" b="1" dirty="0" smtClean="0"/>
              <a:t>금강산 관광 사업에 대한 의견</a:t>
            </a:r>
            <a:endParaRPr lang="ko-KR" altLang="en-US" sz="1400" b="1" dirty="0"/>
          </a:p>
        </p:txBody>
      </p:sp>
      <p:sp>
        <p:nvSpPr>
          <p:cNvPr id="20" name="TextBox 18"/>
          <p:cNvSpPr txBox="1"/>
          <p:nvPr/>
        </p:nvSpPr>
        <p:spPr>
          <a:xfrm>
            <a:off x="370631" y="6495147"/>
            <a:ext cx="3712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출처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KBS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남북교류협력단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2018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국민 통일의식 조사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2018. 8</a:t>
            </a:r>
            <a:endParaRPr lang="ko-KR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431591" y="1670611"/>
            <a:ext cx="8341779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TextBox 325"/>
          <p:cNvSpPr txBox="1">
            <a:spLocks noChangeArrowheads="1"/>
          </p:cNvSpPr>
          <p:nvPr/>
        </p:nvSpPr>
        <p:spPr bwMode="auto">
          <a:xfrm>
            <a:off x="489206" y="1692127"/>
            <a:ext cx="820236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조건부로 재개해야 한다</a:t>
            </a:r>
            <a:r>
              <a:rPr kumimoji="0" lang="en-US" altLang="ko-KR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(68.5%)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의 의견이 가장 많음</a:t>
            </a:r>
            <a:endParaRPr kumimoji="0" lang="ko-KR" altLang="en-US" sz="1300" spc="-50" dirty="0">
              <a:solidFill>
                <a:srgbClr val="35BCF9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70631" y="1670611"/>
            <a:ext cx="45719" cy="288000"/>
          </a:xfrm>
          <a:prstGeom prst="rect">
            <a:avLst/>
          </a:prstGeom>
          <a:solidFill>
            <a:srgbClr val="35BC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431591" y="2037796"/>
            <a:ext cx="8341779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5" name="TextBox 325"/>
          <p:cNvSpPr txBox="1">
            <a:spLocks noChangeArrowheads="1"/>
          </p:cNvSpPr>
          <p:nvPr/>
        </p:nvSpPr>
        <p:spPr bwMode="auto">
          <a:xfrm>
            <a:off x="489206" y="2059312"/>
            <a:ext cx="820236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조건부 재개해야 된다 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: 2015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년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(67.6%) 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 2017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년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(57.8%)  2018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년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(68.5%)</a:t>
            </a:r>
            <a:endParaRPr kumimoji="0" lang="ko-KR" altLang="en-US" sz="1300" spc="-50" dirty="0">
              <a:solidFill>
                <a:srgbClr val="0A77BA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70631" y="2037796"/>
            <a:ext cx="45719" cy="288000"/>
          </a:xfrm>
          <a:prstGeom prst="rect">
            <a:avLst/>
          </a:prstGeom>
          <a:solidFill>
            <a:srgbClr val="0A7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431591" y="2404884"/>
            <a:ext cx="8341779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8" name="TextBox 325"/>
          <p:cNvSpPr txBox="1">
            <a:spLocks noChangeArrowheads="1"/>
          </p:cNvSpPr>
          <p:nvPr/>
        </p:nvSpPr>
        <p:spPr bwMode="auto">
          <a:xfrm>
            <a:off x="489206" y="2426400"/>
            <a:ext cx="8202365" cy="259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즉시 재개해야 한다 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: 2015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년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(17.6%) 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 2017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년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(11.5%)  2018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년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(17.9%)</a:t>
            </a:r>
            <a:endParaRPr kumimoji="0" lang="ko-KR" altLang="en-US" sz="1300" spc="-50" dirty="0">
              <a:solidFill>
                <a:srgbClr val="06487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370631" y="2404884"/>
            <a:ext cx="45719" cy="288000"/>
          </a:xfrm>
          <a:prstGeom prst="rect">
            <a:avLst/>
          </a:prstGeom>
          <a:solidFill>
            <a:srgbClr val="0648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0" name="TextBox 23"/>
          <p:cNvSpPr txBox="1"/>
          <p:nvPr/>
        </p:nvSpPr>
        <p:spPr bwMode="auto">
          <a:xfrm>
            <a:off x="370631" y="2795533"/>
            <a:ext cx="3875441" cy="252000"/>
          </a:xfrm>
          <a:prstGeom prst="roundRect">
            <a:avLst>
              <a:gd name="adj" fmla="val 50000"/>
            </a:avLst>
          </a:prstGeom>
          <a:solidFill>
            <a:srgbClr val="2E319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defTabSz="748277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북핵문제와 남북경협의 연계</a:t>
            </a:r>
            <a:endParaRPr kumimoji="0" lang="ko-KR" altLang="en-US" sz="1400" kern="0" spc="-38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1" name="TextBox 24"/>
          <p:cNvSpPr txBox="1"/>
          <p:nvPr/>
        </p:nvSpPr>
        <p:spPr>
          <a:xfrm>
            <a:off x="393490" y="6227068"/>
            <a:ext cx="19832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*Base :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전체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(n=1,000),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단위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 : %</a:t>
            </a:r>
            <a:endParaRPr lang="ko-KR" altLang="en-US" sz="1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2" name="그림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630" y="3133576"/>
            <a:ext cx="8402740" cy="3006922"/>
          </a:xfrm>
          <a:prstGeom prst="rect">
            <a:avLst/>
          </a:prstGeom>
        </p:spPr>
      </p:pic>
      <p:sp>
        <p:nvSpPr>
          <p:cNvPr id="46" name="Oval 35"/>
          <p:cNvSpPr>
            <a:spLocks noChangeArrowheads="1"/>
          </p:cNvSpPr>
          <p:nvPr/>
        </p:nvSpPr>
        <p:spPr bwMode="auto">
          <a:xfrm>
            <a:off x="8773370" y="6500785"/>
            <a:ext cx="285750" cy="275804"/>
          </a:xfrm>
          <a:prstGeom prst="ellipse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4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HY헤드라인M" panose="02030600000101010101" pitchFamily="18" charset="-127"/>
              </a:rPr>
              <a:t>11</a:t>
            </a:r>
            <a:endParaRPr lang="en-US" altLang="ko-KR" sz="1400" b="1" dirty="0">
              <a:solidFill>
                <a:schemeClr val="bg1"/>
              </a:solidFill>
              <a:latin typeface="Trebuchet MS" panose="020B0603020202020204" pitchFamily="34" charset="0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82361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제목 38"/>
          <p:cNvSpPr>
            <a:spLocks noGrp="1"/>
          </p:cNvSpPr>
          <p:nvPr/>
        </p:nvSpPr>
        <p:spPr bwMode="auto">
          <a:xfrm>
            <a:off x="947098" y="506477"/>
            <a:ext cx="8013576" cy="41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fontAlgn="base" latinLnBrk="1">
              <a:spcBef>
                <a:spcPct val="0"/>
              </a:spcBef>
              <a:spcAft>
                <a:spcPct val="0"/>
              </a:spcAft>
              <a:defRPr sz="4800" b="1" kern="1200" baseline="-250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ko-KR" altLang="en-US" b="0" spc="-1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북한에 대한 인식</a:t>
            </a:r>
            <a:endParaRPr lang="ko-KR" altLang="en-US" b="0" spc="-1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32702" y="376675"/>
            <a:ext cx="73610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4400" i="1" spc="-300" dirty="0" smtClean="0">
                <a:solidFill>
                  <a:srgbClr val="114C7D"/>
                </a:solidFill>
                <a:latin typeface="Arial" pitchFamily="34" charset="0"/>
                <a:cs typeface="Arial" pitchFamily="34" charset="0"/>
              </a:rPr>
              <a:t>01</a:t>
            </a:r>
            <a:endParaRPr kumimoji="0" lang="ko-KR" altLang="en-US" sz="4400" i="1" spc="-300" dirty="0">
              <a:solidFill>
                <a:srgbClr val="114C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순서도: 처리 32"/>
          <p:cNvSpPr/>
          <p:nvPr/>
        </p:nvSpPr>
        <p:spPr>
          <a:xfrm>
            <a:off x="276221" y="1145584"/>
            <a:ext cx="4423679" cy="470978"/>
          </a:xfrm>
          <a:prstGeom prst="flowChartProcess">
            <a:avLst/>
          </a:prstGeom>
          <a:solidFill>
            <a:srgbClr val="4BACC6">
              <a:alpha val="80000"/>
            </a:srgb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400" b="1" dirty="0" smtClean="0"/>
              <a:t>개성공단 사업에 대한 의견</a:t>
            </a:r>
            <a:endParaRPr lang="ko-KR" altLang="en-US" sz="1400" b="1" dirty="0"/>
          </a:p>
        </p:txBody>
      </p:sp>
      <p:sp>
        <p:nvSpPr>
          <p:cNvPr id="34" name="TextBox 18"/>
          <p:cNvSpPr txBox="1"/>
          <p:nvPr/>
        </p:nvSpPr>
        <p:spPr>
          <a:xfrm>
            <a:off x="224596" y="6494615"/>
            <a:ext cx="3712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출처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KBS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남북교류협력단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2018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국민 통일의식 조사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2018. 8</a:t>
            </a:r>
            <a:endParaRPr lang="ko-KR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285556" y="1670079"/>
            <a:ext cx="8341779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6" name="TextBox 325"/>
          <p:cNvSpPr txBox="1">
            <a:spLocks noChangeArrowheads="1"/>
          </p:cNvSpPr>
          <p:nvPr/>
        </p:nvSpPr>
        <p:spPr bwMode="auto">
          <a:xfrm>
            <a:off x="343171" y="1691595"/>
            <a:ext cx="820236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조건부로 재개해야 한다</a:t>
            </a:r>
            <a:r>
              <a:rPr kumimoji="0" lang="en-US" altLang="ko-KR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(60.2%)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의 의견이 가장 많음</a:t>
            </a:r>
            <a:endParaRPr kumimoji="0" lang="ko-KR" altLang="en-US" sz="1300" spc="-50" dirty="0">
              <a:solidFill>
                <a:srgbClr val="35BCF9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224596" y="1670079"/>
            <a:ext cx="45719" cy="288000"/>
          </a:xfrm>
          <a:prstGeom prst="rect">
            <a:avLst/>
          </a:prstGeom>
          <a:solidFill>
            <a:srgbClr val="35BC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285556" y="2037264"/>
            <a:ext cx="8341779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9" name="TextBox 325"/>
          <p:cNvSpPr txBox="1">
            <a:spLocks noChangeArrowheads="1"/>
          </p:cNvSpPr>
          <p:nvPr/>
        </p:nvSpPr>
        <p:spPr bwMode="auto">
          <a:xfrm>
            <a:off x="343171" y="2058780"/>
            <a:ext cx="820236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조건부 재개해야 된다 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: 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2017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년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(54.2%)  2018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년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(60.2%)</a:t>
            </a:r>
            <a:endParaRPr kumimoji="0" lang="ko-KR" altLang="en-US" sz="1300" spc="-50" dirty="0">
              <a:solidFill>
                <a:srgbClr val="0A77BA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224596" y="2037264"/>
            <a:ext cx="45719" cy="288000"/>
          </a:xfrm>
          <a:prstGeom prst="rect">
            <a:avLst/>
          </a:prstGeom>
          <a:solidFill>
            <a:srgbClr val="0A7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6" name="직사각형 55"/>
          <p:cNvSpPr/>
          <p:nvPr/>
        </p:nvSpPr>
        <p:spPr>
          <a:xfrm>
            <a:off x="285556" y="2404352"/>
            <a:ext cx="8341779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57" name="TextBox 325"/>
          <p:cNvSpPr txBox="1">
            <a:spLocks noChangeArrowheads="1"/>
          </p:cNvSpPr>
          <p:nvPr/>
        </p:nvSpPr>
        <p:spPr bwMode="auto">
          <a:xfrm>
            <a:off x="343171" y="2425868"/>
            <a:ext cx="8202365" cy="259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전면적으로 재개해야 한다 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: 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2017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년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(12.2%)  2018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년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(21.9%)</a:t>
            </a:r>
            <a:endParaRPr kumimoji="0" lang="ko-KR" altLang="en-US" sz="1300" spc="-50" dirty="0">
              <a:solidFill>
                <a:srgbClr val="06487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58" name="직사각형 57"/>
          <p:cNvSpPr/>
          <p:nvPr/>
        </p:nvSpPr>
        <p:spPr>
          <a:xfrm>
            <a:off x="224596" y="2404352"/>
            <a:ext cx="45719" cy="288000"/>
          </a:xfrm>
          <a:prstGeom prst="rect">
            <a:avLst/>
          </a:prstGeom>
          <a:solidFill>
            <a:srgbClr val="0648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9" name="TextBox 23"/>
          <p:cNvSpPr txBox="1"/>
          <p:nvPr/>
        </p:nvSpPr>
        <p:spPr bwMode="auto">
          <a:xfrm>
            <a:off x="224596" y="2795001"/>
            <a:ext cx="4098032" cy="252000"/>
          </a:xfrm>
          <a:prstGeom prst="roundRect">
            <a:avLst>
              <a:gd name="adj" fmla="val 50000"/>
            </a:avLst>
          </a:prstGeom>
          <a:solidFill>
            <a:srgbClr val="2E319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defTabSz="748277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북핵문제와 남북경협의 연계</a:t>
            </a:r>
            <a:endParaRPr kumimoji="0" lang="ko-KR" altLang="en-US" sz="1400" kern="0" spc="-38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60" name="TextBox 24"/>
          <p:cNvSpPr txBox="1"/>
          <p:nvPr/>
        </p:nvSpPr>
        <p:spPr>
          <a:xfrm>
            <a:off x="247455" y="6226536"/>
            <a:ext cx="19832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*Base :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전체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(n=1,000),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단위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 : %</a:t>
            </a:r>
            <a:endParaRPr lang="ko-KR" altLang="en-US" sz="1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" name="그림 6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455" y="3115316"/>
            <a:ext cx="8379880" cy="3111220"/>
          </a:xfrm>
          <a:prstGeom prst="rect">
            <a:avLst/>
          </a:prstGeom>
        </p:spPr>
      </p:pic>
      <p:sp>
        <p:nvSpPr>
          <p:cNvPr id="62" name="Oval 35"/>
          <p:cNvSpPr>
            <a:spLocks noChangeArrowheads="1"/>
          </p:cNvSpPr>
          <p:nvPr/>
        </p:nvSpPr>
        <p:spPr bwMode="auto">
          <a:xfrm>
            <a:off x="8633654" y="6525344"/>
            <a:ext cx="285750" cy="275804"/>
          </a:xfrm>
          <a:prstGeom prst="ellipse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4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HY헤드라인M" panose="02030600000101010101" pitchFamily="18" charset="-127"/>
              </a:rPr>
              <a:t>12</a:t>
            </a:r>
            <a:endParaRPr lang="en-US" altLang="ko-KR" sz="1400" b="1" dirty="0">
              <a:solidFill>
                <a:schemeClr val="bg1"/>
              </a:solidFill>
              <a:latin typeface="Trebuchet MS" panose="020B0603020202020204" pitchFamily="34" charset="0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7845643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296001" y="255118"/>
            <a:ext cx="73610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4400" i="1" spc="-300" dirty="0" smtClean="0">
                <a:solidFill>
                  <a:srgbClr val="114C7D"/>
                </a:solidFill>
                <a:latin typeface="Arial" pitchFamily="34" charset="0"/>
                <a:cs typeface="Arial" pitchFamily="34" charset="0"/>
              </a:rPr>
              <a:t>02</a:t>
            </a:r>
            <a:endParaRPr kumimoji="0" lang="ko-KR" altLang="en-US" sz="4400" i="1" spc="-300" dirty="0">
              <a:solidFill>
                <a:srgbClr val="114C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제목 38"/>
          <p:cNvSpPr>
            <a:spLocks noGrp="1"/>
          </p:cNvSpPr>
          <p:nvPr/>
        </p:nvSpPr>
        <p:spPr bwMode="auto">
          <a:xfrm>
            <a:off x="1130424" y="255118"/>
            <a:ext cx="8013576" cy="41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fontAlgn="base" latinLnBrk="1">
              <a:spcBef>
                <a:spcPct val="0"/>
              </a:spcBef>
              <a:spcAft>
                <a:spcPct val="0"/>
              </a:spcAft>
              <a:defRPr sz="4800" b="1" kern="1200" baseline="-250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ko-KR" altLang="en-US" b="0" spc="-1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남북경협의 추진 방향</a:t>
            </a:r>
            <a:endParaRPr lang="ko-KR" altLang="en-US" b="0" spc="-1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1" name="순서도: 처리 20"/>
          <p:cNvSpPr/>
          <p:nvPr/>
        </p:nvSpPr>
        <p:spPr>
          <a:xfrm>
            <a:off x="239019" y="966765"/>
            <a:ext cx="4423679" cy="470978"/>
          </a:xfrm>
          <a:prstGeom prst="flowChartProcess">
            <a:avLst/>
          </a:prstGeom>
          <a:solidFill>
            <a:srgbClr val="4BACC6">
              <a:alpha val="80000"/>
            </a:srgb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400" b="1" dirty="0" smtClean="0"/>
              <a:t>건설</a:t>
            </a:r>
            <a:r>
              <a:rPr lang="en-US" altLang="ko-KR" sz="1400" b="1" dirty="0" smtClean="0"/>
              <a:t>/</a:t>
            </a:r>
            <a:r>
              <a:rPr lang="ko-KR" altLang="en-US" sz="1400" b="1" dirty="0" smtClean="0"/>
              <a:t>기계산업의 남북경협</a:t>
            </a:r>
            <a:endParaRPr lang="ko-KR" altLang="en-US" sz="1400" b="1" dirty="0"/>
          </a:p>
        </p:txBody>
      </p:sp>
      <p:sp>
        <p:nvSpPr>
          <p:cNvPr id="22" name="TextBox 9"/>
          <p:cNvSpPr txBox="1"/>
          <p:nvPr/>
        </p:nvSpPr>
        <p:spPr bwMode="auto">
          <a:xfrm>
            <a:off x="237096" y="1517277"/>
            <a:ext cx="3875441" cy="252000"/>
          </a:xfrm>
          <a:prstGeom prst="roundRect">
            <a:avLst>
              <a:gd name="adj" fmla="val 50000"/>
            </a:avLst>
          </a:prstGeom>
          <a:solidFill>
            <a:srgbClr val="2E319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defTabSz="748277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철도</a:t>
            </a:r>
            <a:r>
              <a:rPr kumimoji="0" lang="en-US" altLang="ko-KR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/</a:t>
            </a: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도로에서 우선적인 건설수요 전망</a:t>
            </a:r>
            <a:endParaRPr kumimoji="0" lang="ko-KR" altLang="en-US" sz="1400" kern="0" spc="-38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3" name="TextBox 18"/>
          <p:cNvSpPr txBox="1"/>
          <p:nvPr/>
        </p:nvSpPr>
        <p:spPr>
          <a:xfrm>
            <a:off x="187394" y="6315796"/>
            <a:ext cx="42146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출처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이상우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남북경협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어떻게 진행될 것인가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유진투자증권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2018.5.9</a:t>
            </a:r>
            <a:endParaRPr lang="ko-KR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248354" y="1853729"/>
            <a:ext cx="8341779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5" name="TextBox 325"/>
          <p:cNvSpPr txBox="1">
            <a:spLocks noChangeArrowheads="1"/>
          </p:cNvSpPr>
          <p:nvPr/>
        </p:nvSpPr>
        <p:spPr bwMode="auto">
          <a:xfrm>
            <a:off x="305969" y="1875245"/>
            <a:ext cx="820236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err="1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코레일은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 </a:t>
            </a:r>
            <a:r>
              <a:rPr kumimoji="0" lang="en-US" altLang="ko-KR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2012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년 </a:t>
            </a:r>
            <a:r>
              <a:rPr kumimoji="0" lang="ko-KR" altLang="en-US" sz="1300" spc="-50" dirty="0" err="1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남북열차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 운행체계를 위한 남북철도 개선방안 연구보고서에서 경원선</a:t>
            </a:r>
            <a:r>
              <a:rPr kumimoji="0" lang="en-US" altLang="ko-KR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, 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경의선 개보수 산정 </a:t>
            </a:r>
            <a:endParaRPr kumimoji="0" lang="ko-KR" altLang="en-US" sz="1300" spc="-50" dirty="0">
              <a:solidFill>
                <a:srgbClr val="35BCF9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187394" y="1853729"/>
            <a:ext cx="45719" cy="288000"/>
          </a:xfrm>
          <a:prstGeom prst="rect">
            <a:avLst/>
          </a:prstGeom>
          <a:solidFill>
            <a:srgbClr val="35BC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248354" y="2220914"/>
            <a:ext cx="8341779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8" name="TextBox 325"/>
          <p:cNvSpPr txBox="1">
            <a:spLocks noChangeArrowheads="1"/>
          </p:cNvSpPr>
          <p:nvPr/>
        </p:nvSpPr>
        <p:spPr bwMode="auto">
          <a:xfrm>
            <a:off x="305969" y="2242430"/>
            <a:ext cx="820236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발주가 진행될 경우 국내 건설사 전반에 수혜가 예상</a:t>
            </a:r>
            <a:endParaRPr kumimoji="0" lang="ko-KR" altLang="en-US" sz="1300" spc="-50" dirty="0">
              <a:solidFill>
                <a:srgbClr val="0A77BA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187394" y="2220914"/>
            <a:ext cx="45719" cy="288000"/>
          </a:xfrm>
          <a:prstGeom prst="rect">
            <a:avLst/>
          </a:prstGeom>
          <a:solidFill>
            <a:srgbClr val="0A7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248354" y="2588002"/>
            <a:ext cx="8341779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31" name="TextBox 325"/>
          <p:cNvSpPr txBox="1">
            <a:spLocks noChangeArrowheads="1"/>
          </p:cNvSpPr>
          <p:nvPr/>
        </p:nvSpPr>
        <p:spPr bwMode="auto">
          <a:xfrm>
            <a:off x="305969" y="2609518"/>
            <a:ext cx="8202365" cy="259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남북화해 관련 발주는 건설업종 전반에 발주물량 증가로 연결</a:t>
            </a:r>
            <a:endParaRPr kumimoji="0" lang="ko-KR" altLang="en-US" sz="1300" spc="-50" dirty="0">
              <a:solidFill>
                <a:srgbClr val="06487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187394" y="2588002"/>
            <a:ext cx="45719" cy="288000"/>
          </a:xfrm>
          <a:prstGeom prst="rect">
            <a:avLst/>
          </a:prstGeom>
          <a:solidFill>
            <a:srgbClr val="0648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41" name="그림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394" y="3005371"/>
            <a:ext cx="4225358" cy="3289235"/>
          </a:xfrm>
          <a:prstGeom prst="rect">
            <a:avLst/>
          </a:prstGeom>
        </p:spPr>
      </p:pic>
      <p:pic>
        <p:nvPicPr>
          <p:cNvPr id="42" name="그림 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7392" y="3005371"/>
            <a:ext cx="4082741" cy="3289771"/>
          </a:xfrm>
          <a:prstGeom prst="rect">
            <a:avLst/>
          </a:prstGeom>
        </p:spPr>
      </p:pic>
      <p:sp>
        <p:nvSpPr>
          <p:cNvPr id="43" name="Oval 35"/>
          <p:cNvSpPr>
            <a:spLocks noChangeArrowheads="1"/>
          </p:cNvSpPr>
          <p:nvPr/>
        </p:nvSpPr>
        <p:spPr bwMode="auto">
          <a:xfrm>
            <a:off x="8596452" y="6502769"/>
            <a:ext cx="285750" cy="275804"/>
          </a:xfrm>
          <a:prstGeom prst="ellipse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4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HY헤드라인M" panose="02030600000101010101" pitchFamily="18" charset="-127"/>
              </a:rPr>
              <a:t>13</a:t>
            </a:r>
            <a:endParaRPr lang="en-US" altLang="ko-KR" sz="1400" b="1" dirty="0">
              <a:solidFill>
                <a:schemeClr val="bg1"/>
              </a:solidFill>
              <a:latin typeface="Trebuchet MS" panose="020B0603020202020204" pitchFamily="34" charset="0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710298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296001" y="255118"/>
            <a:ext cx="73610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4400" i="1" spc="-300" dirty="0" smtClean="0">
                <a:solidFill>
                  <a:srgbClr val="114C7D"/>
                </a:solidFill>
                <a:latin typeface="Arial" pitchFamily="34" charset="0"/>
                <a:cs typeface="Arial" pitchFamily="34" charset="0"/>
              </a:rPr>
              <a:t>02</a:t>
            </a:r>
            <a:endParaRPr kumimoji="0" lang="ko-KR" altLang="en-US" sz="4400" i="1" spc="-300" dirty="0">
              <a:solidFill>
                <a:srgbClr val="114C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제목 38"/>
          <p:cNvSpPr>
            <a:spLocks noGrp="1"/>
          </p:cNvSpPr>
          <p:nvPr/>
        </p:nvSpPr>
        <p:spPr bwMode="auto">
          <a:xfrm>
            <a:off x="1130424" y="255118"/>
            <a:ext cx="8013576" cy="41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fontAlgn="base" latinLnBrk="1">
              <a:spcBef>
                <a:spcPct val="0"/>
              </a:spcBef>
              <a:spcAft>
                <a:spcPct val="0"/>
              </a:spcAft>
              <a:defRPr sz="4800" b="1" kern="1200" baseline="-250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ko-KR" altLang="en-US" b="0" spc="-1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남북경협의 추진 방향</a:t>
            </a:r>
            <a:endParaRPr lang="ko-KR" altLang="en-US" b="0" spc="-1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0" name="순서도: 처리 19"/>
          <p:cNvSpPr/>
          <p:nvPr/>
        </p:nvSpPr>
        <p:spPr>
          <a:xfrm>
            <a:off x="277487" y="1217592"/>
            <a:ext cx="4423679" cy="470978"/>
          </a:xfrm>
          <a:prstGeom prst="flowChartProcess">
            <a:avLst/>
          </a:prstGeom>
          <a:solidFill>
            <a:srgbClr val="4BACC6">
              <a:alpha val="80000"/>
            </a:srgb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400" b="1" dirty="0" smtClean="0"/>
              <a:t>건설</a:t>
            </a:r>
            <a:r>
              <a:rPr lang="en-US" altLang="ko-KR" sz="1400" b="1" dirty="0" smtClean="0"/>
              <a:t>/</a:t>
            </a:r>
            <a:r>
              <a:rPr lang="ko-KR" altLang="en-US" sz="1400" b="1" dirty="0" smtClean="0"/>
              <a:t>기계산업의 남북경협</a:t>
            </a:r>
            <a:endParaRPr lang="ko-KR" altLang="en-US" sz="1400" b="1" dirty="0"/>
          </a:p>
        </p:txBody>
      </p:sp>
      <p:sp>
        <p:nvSpPr>
          <p:cNvPr id="33" name="TextBox 9"/>
          <p:cNvSpPr txBox="1"/>
          <p:nvPr/>
        </p:nvSpPr>
        <p:spPr bwMode="auto">
          <a:xfrm>
            <a:off x="275564" y="1768104"/>
            <a:ext cx="3875441" cy="252000"/>
          </a:xfrm>
          <a:prstGeom prst="roundRect">
            <a:avLst>
              <a:gd name="adj" fmla="val 50000"/>
            </a:avLst>
          </a:prstGeom>
          <a:solidFill>
            <a:srgbClr val="2E319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defTabSz="748277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태양광 패널 활용</a:t>
            </a:r>
            <a:endParaRPr kumimoji="0" lang="ko-KR" altLang="en-US" sz="1400" kern="0" spc="-38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4" name="TextBox 18"/>
          <p:cNvSpPr txBox="1"/>
          <p:nvPr/>
        </p:nvSpPr>
        <p:spPr>
          <a:xfrm>
            <a:off x="225862" y="6566623"/>
            <a:ext cx="42146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출처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이상우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남북경협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어떻게 진행될 것인가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유진투자증권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2018.5.9</a:t>
            </a:r>
            <a:endParaRPr lang="ko-KR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286822" y="2104556"/>
            <a:ext cx="8341779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6" name="TextBox 325"/>
          <p:cNvSpPr txBox="1">
            <a:spLocks noChangeArrowheads="1"/>
          </p:cNvSpPr>
          <p:nvPr/>
        </p:nvSpPr>
        <p:spPr bwMode="auto">
          <a:xfrm>
            <a:off x="344437" y="2126072"/>
            <a:ext cx="820236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err="1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집단주택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 </a:t>
            </a:r>
            <a:r>
              <a:rPr kumimoji="0" lang="ko-KR" altLang="en-US" sz="1300" spc="-50" dirty="0" err="1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입주때부터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 설치되는 태양광 패널</a:t>
            </a:r>
            <a:endParaRPr kumimoji="0" lang="ko-KR" altLang="en-US" sz="1300" spc="-50" dirty="0">
              <a:solidFill>
                <a:srgbClr val="35BCF9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225862" y="2104556"/>
            <a:ext cx="45719" cy="288000"/>
          </a:xfrm>
          <a:prstGeom prst="rect">
            <a:avLst/>
          </a:prstGeom>
          <a:solidFill>
            <a:srgbClr val="35BC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286822" y="2471741"/>
            <a:ext cx="8341779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9" name="TextBox 325"/>
          <p:cNvSpPr txBox="1">
            <a:spLocks noChangeArrowheads="1"/>
          </p:cNvSpPr>
          <p:nvPr/>
        </p:nvSpPr>
        <p:spPr bwMode="auto">
          <a:xfrm>
            <a:off x="344437" y="2493257"/>
            <a:ext cx="820236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태양광 온수공급장치도 </a:t>
            </a:r>
            <a:r>
              <a:rPr kumimoji="0" lang="ko-KR" altLang="en-US" sz="1300" spc="-50" dirty="0" err="1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보급중</a:t>
            </a:r>
            <a:endParaRPr kumimoji="0" lang="ko-KR" altLang="en-US" sz="1300" spc="-50" dirty="0">
              <a:solidFill>
                <a:srgbClr val="0A77BA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225862" y="2471741"/>
            <a:ext cx="45719" cy="288000"/>
          </a:xfrm>
          <a:prstGeom prst="rect">
            <a:avLst/>
          </a:prstGeom>
          <a:solidFill>
            <a:srgbClr val="0A7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286822" y="2838829"/>
            <a:ext cx="8341779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5" name="TextBox 325"/>
          <p:cNvSpPr txBox="1">
            <a:spLocks noChangeArrowheads="1"/>
          </p:cNvSpPr>
          <p:nvPr/>
        </p:nvSpPr>
        <p:spPr bwMode="auto">
          <a:xfrm>
            <a:off x="344437" y="2860345"/>
            <a:ext cx="8202365" cy="259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err="1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생산가능한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 </a:t>
            </a:r>
            <a:r>
              <a:rPr kumimoji="0" lang="ko-KR" altLang="en-US" sz="1300" spc="-50" dirty="0" err="1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전력양은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 한국 가구당 전력사용량의 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22% 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수준</a:t>
            </a:r>
            <a:endParaRPr kumimoji="0" lang="ko-KR" altLang="en-US" sz="1300" spc="-50" dirty="0">
              <a:solidFill>
                <a:srgbClr val="06487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225862" y="2838829"/>
            <a:ext cx="45719" cy="288000"/>
          </a:xfrm>
          <a:prstGeom prst="rect">
            <a:avLst/>
          </a:prstGeom>
          <a:solidFill>
            <a:srgbClr val="0648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47" name="그림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862" y="3269595"/>
            <a:ext cx="4331672" cy="2787175"/>
          </a:xfrm>
          <a:prstGeom prst="rect">
            <a:avLst/>
          </a:prstGeom>
        </p:spPr>
      </p:pic>
      <p:sp>
        <p:nvSpPr>
          <p:cNvPr id="48" name="TextBox 23"/>
          <p:cNvSpPr txBox="1"/>
          <p:nvPr/>
        </p:nvSpPr>
        <p:spPr>
          <a:xfrm>
            <a:off x="223331" y="6076425"/>
            <a:ext cx="14798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자료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자유아시아 방송</a:t>
            </a:r>
          </a:p>
        </p:txBody>
      </p:sp>
      <p:pic>
        <p:nvPicPr>
          <p:cNvPr id="49" name="그림 4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9016" y="3269594"/>
            <a:ext cx="4029586" cy="2787175"/>
          </a:xfrm>
          <a:prstGeom prst="rect">
            <a:avLst/>
          </a:prstGeom>
        </p:spPr>
      </p:pic>
      <p:sp>
        <p:nvSpPr>
          <p:cNvPr id="50" name="Oval 35"/>
          <p:cNvSpPr>
            <a:spLocks noChangeArrowheads="1"/>
          </p:cNvSpPr>
          <p:nvPr/>
        </p:nvSpPr>
        <p:spPr bwMode="auto">
          <a:xfrm>
            <a:off x="8634920" y="6525344"/>
            <a:ext cx="285750" cy="275804"/>
          </a:xfrm>
          <a:prstGeom prst="ellipse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4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HY헤드라인M" panose="02030600000101010101" pitchFamily="18" charset="-127"/>
              </a:rPr>
              <a:t>14</a:t>
            </a:r>
            <a:endParaRPr lang="en-US" altLang="ko-KR" sz="1400" b="1" dirty="0">
              <a:solidFill>
                <a:schemeClr val="bg1"/>
              </a:solidFill>
              <a:latin typeface="Trebuchet MS" panose="020B0603020202020204" pitchFamily="34" charset="0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397014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296001" y="255118"/>
            <a:ext cx="73610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4400" i="1" spc="-300" dirty="0" smtClean="0">
                <a:solidFill>
                  <a:srgbClr val="114C7D"/>
                </a:solidFill>
                <a:latin typeface="Arial" pitchFamily="34" charset="0"/>
                <a:cs typeface="Arial" pitchFamily="34" charset="0"/>
              </a:rPr>
              <a:t>02</a:t>
            </a:r>
            <a:endParaRPr kumimoji="0" lang="ko-KR" altLang="en-US" sz="4400" i="1" spc="-300" dirty="0">
              <a:solidFill>
                <a:srgbClr val="114C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제목 38"/>
          <p:cNvSpPr>
            <a:spLocks noGrp="1"/>
          </p:cNvSpPr>
          <p:nvPr/>
        </p:nvSpPr>
        <p:spPr bwMode="auto">
          <a:xfrm>
            <a:off x="1130424" y="255118"/>
            <a:ext cx="8013576" cy="41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fontAlgn="base" latinLnBrk="1">
              <a:spcBef>
                <a:spcPct val="0"/>
              </a:spcBef>
              <a:spcAft>
                <a:spcPct val="0"/>
              </a:spcAft>
              <a:defRPr sz="4800" b="1" kern="1200" baseline="-250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ko-KR" altLang="en-US" b="0" spc="-1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남북경협의 추진 방향</a:t>
            </a:r>
            <a:endParaRPr lang="ko-KR" altLang="en-US" b="0" spc="-1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1" name="순서도: 처리 20"/>
          <p:cNvSpPr/>
          <p:nvPr/>
        </p:nvSpPr>
        <p:spPr>
          <a:xfrm>
            <a:off x="276221" y="1073576"/>
            <a:ext cx="4423679" cy="470978"/>
          </a:xfrm>
          <a:prstGeom prst="flowChartProcess">
            <a:avLst/>
          </a:prstGeom>
          <a:solidFill>
            <a:srgbClr val="4BACC6">
              <a:alpha val="80000"/>
            </a:srgb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400" b="1" dirty="0" smtClean="0"/>
              <a:t>건설</a:t>
            </a:r>
            <a:r>
              <a:rPr lang="en-US" altLang="ko-KR" sz="1400" b="1" dirty="0" smtClean="0"/>
              <a:t>/</a:t>
            </a:r>
            <a:r>
              <a:rPr lang="ko-KR" altLang="en-US" sz="1400" b="1" dirty="0" smtClean="0"/>
              <a:t>기계산업의 남북경협</a:t>
            </a:r>
            <a:endParaRPr lang="ko-KR" altLang="en-US" sz="1400" b="1" dirty="0"/>
          </a:p>
        </p:txBody>
      </p:sp>
      <p:sp>
        <p:nvSpPr>
          <p:cNvPr id="22" name="TextBox 9"/>
          <p:cNvSpPr txBox="1"/>
          <p:nvPr/>
        </p:nvSpPr>
        <p:spPr bwMode="auto">
          <a:xfrm>
            <a:off x="274298" y="1624088"/>
            <a:ext cx="3875441" cy="252000"/>
          </a:xfrm>
          <a:prstGeom prst="roundRect">
            <a:avLst>
              <a:gd name="adj" fmla="val 50000"/>
            </a:avLst>
          </a:prstGeom>
          <a:solidFill>
            <a:srgbClr val="2E319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defTabSz="748277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소비재 수입 빠르게 증가</a:t>
            </a:r>
            <a:endParaRPr kumimoji="0" lang="ko-KR" altLang="en-US" sz="1400" kern="0" spc="-38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3" name="TextBox 18"/>
          <p:cNvSpPr txBox="1"/>
          <p:nvPr/>
        </p:nvSpPr>
        <p:spPr>
          <a:xfrm>
            <a:off x="224596" y="6422607"/>
            <a:ext cx="42146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출처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이상우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남북경협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어떻게 진행될 것인가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유진투자증권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2018.5.9</a:t>
            </a:r>
            <a:endParaRPr lang="ko-KR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285556" y="1960540"/>
            <a:ext cx="8341779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5" name="TextBox 325"/>
          <p:cNvSpPr txBox="1">
            <a:spLocks noChangeArrowheads="1"/>
          </p:cNvSpPr>
          <p:nvPr/>
        </p:nvSpPr>
        <p:spPr bwMode="auto">
          <a:xfrm>
            <a:off x="343171" y="1982056"/>
            <a:ext cx="820236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현재까지는 중국을 통한 수입에 전적으로 의존</a:t>
            </a:r>
            <a:endParaRPr kumimoji="0" lang="ko-KR" altLang="en-US" sz="1300" spc="-50" dirty="0">
              <a:solidFill>
                <a:srgbClr val="35BCF9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224596" y="1960540"/>
            <a:ext cx="45719" cy="288000"/>
          </a:xfrm>
          <a:prstGeom prst="rect">
            <a:avLst/>
          </a:prstGeom>
          <a:solidFill>
            <a:srgbClr val="35BC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285556" y="2327725"/>
            <a:ext cx="8341779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8" name="TextBox 325"/>
          <p:cNvSpPr txBox="1">
            <a:spLocks noChangeArrowheads="1"/>
          </p:cNvSpPr>
          <p:nvPr/>
        </p:nvSpPr>
        <p:spPr bwMode="auto">
          <a:xfrm>
            <a:off x="343171" y="2349241"/>
            <a:ext cx="820236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북한 소득수준 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: 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일반인의 예상보다 높은 수준일 가능성도 있음</a:t>
            </a:r>
            <a:endParaRPr kumimoji="0" lang="ko-KR" altLang="en-US" sz="1300" spc="-50" dirty="0">
              <a:solidFill>
                <a:srgbClr val="0A77BA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224596" y="2327725"/>
            <a:ext cx="45719" cy="288000"/>
          </a:xfrm>
          <a:prstGeom prst="rect">
            <a:avLst/>
          </a:prstGeom>
          <a:solidFill>
            <a:srgbClr val="0A7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30" name="그림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596" y="3085491"/>
            <a:ext cx="4127516" cy="3193100"/>
          </a:xfrm>
          <a:prstGeom prst="rect">
            <a:avLst/>
          </a:prstGeom>
        </p:spPr>
      </p:pic>
      <p:pic>
        <p:nvPicPr>
          <p:cNvPr id="31" name="그림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9212" y="3085492"/>
            <a:ext cx="4188124" cy="3193099"/>
          </a:xfrm>
          <a:prstGeom prst="rect">
            <a:avLst/>
          </a:prstGeom>
        </p:spPr>
      </p:pic>
      <p:sp>
        <p:nvSpPr>
          <p:cNvPr id="32" name="Oval 35"/>
          <p:cNvSpPr>
            <a:spLocks noChangeArrowheads="1"/>
          </p:cNvSpPr>
          <p:nvPr/>
        </p:nvSpPr>
        <p:spPr bwMode="auto">
          <a:xfrm>
            <a:off x="8633654" y="6453336"/>
            <a:ext cx="285750" cy="275804"/>
          </a:xfrm>
          <a:prstGeom prst="ellipse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4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HY헤드라인M" panose="02030600000101010101" pitchFamily="18" charset="-127"/>
              </a:rPr>
              <a:t>15</a:t>
            </a:r>
            <a:endParaRPr lang="en-US" altLang="ko-KR" sz="1400" b="1" dirty="0">
              <a:solidFill>
                <a:schemeClr val="bg1"/>
              </a:solidFill>
              <a:latin typeface="Trebuchet MS" panose="020B0603020202020204" pitchFamily="34" charset="0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4543251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296001" y="255118"/>
            <a:ext cx="73610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4400" i="1" spc="-300" dirty="0" smtClean="0">
                <a:solidFill>
                  <a:srgbClr val="114C7D"/>
                </a:solidFill>
                <a:latin typeface="Arial" pitchFamily="34" charset="0"/>
                <a:cs typeface="Arial" pitchFamily="34" charset="0"/>
              </a:rPr>
              <a:t>02</a:t>
            </a:r>
            <a:endParaRPr kumimoji="0" lang="ko-KR" altLang="en-US" sz="4400" i="1" spc="-300" dirty="0">
              <a:solidFill>
                <a:srgbClr val="114C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제목 38"/>
          <p:cNvSpPr>
            <a:spLocks noGrp="1"/>
          </p:cNvSpPr>
          <p:nvPr/>
        </p:nvSpPr>
        <p:spPr bwMode="auto">
          <a:xfrm>
            <a:off x="1130424" y="255118"/>
            <a:ext cx="8013576" cy="41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fontAlgn="base" latinLnBrk="1">
              <a:spcBef>
                <a:spcPct val="0"/>
              </a:spcBef>
              <a:spcAft>
                <a:spcPct val="0"/>
              </a:spcAft>
              <a:defRPr sz="4800" b="1" kern="1200" baseline="-250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ko-KR" altLang="en-US" b="0" spc="-1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남북경협의 추진 방향</a:t>
            </a:r>
            <a:endParaRPr lang="ko-KR" altLang="en-US" b="0" spc="-1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7" name="순서도: 처리 16"/>
          <p:cNvSpPr/>
          <p:nvPr/>
        </p:nvSpPr>
        <p:spPr>
          <a:xfrm>
            <a:off x="279941" y="1001568"/>
            <a:ext cx="4423679" cy="470978"/>
          </a:xfrm>
          <a:prstGeom prst="flowChartProcess">
            <a:avLst/>
          </a:prstGeom>
          <a:solidFill>
            <a:srgbClr val="4BACC6">
              <a:alpha val="80000"/>
            </a:srgb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400" b="1" dirty="0" smtClean="0"/>
              <a:t>탄력 받는 북방 경제 협력</a:t>
            </a:r>
            <a:endParaRPr lang="ko-KR" altLang="en-US" sz="1400" b="1" dirty="0"/>
          </a:p>
        </p:txBody>
      </p:sp>
      <p:sp>
        <p:nvSpPr>
          <p:cNvPr id="18" name="TextBox 18"/>
          <p:cNvSpPr txBox="1"/>
          <p:nvPr/>
        </p:nvSpPr>
        <p:spPr>
          <a:xfrm>
            <a:off x="223963" y="6357688"/>
            <a:ext cx="70166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출처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오영일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한반도 정세 변화가 가져올 </a:t>
            </a:r>
            <a:r>
              <a:rPr lang="ko-KR" altLang="en-US" sz="1000" dirty="0" err="1" smtClean="0">
                <a:latin typeface="Arial" pitchFamily="34" charset="0"/>
                <a:cs typeface="Arial" pitchFamily="34" charset="0"/>
              </a:rPr>
              <a:t>신북방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 비즈니스 기회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러시아 극동을 중심으로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POSRI </a:t>
            </a:r>
            <a:r>
              <a:rPr lang="ko-KR" altLang="en-US" sz="1000" dirty="0" err="1" smtClean="0">
                <a:latin typeface="Arial" pitchFamily="34" charset="0"/>
                <a:cs typeface="Arial" pitchFamily="34" charset="0"/>
              </a:rPr>
              <a:t>이슈리포트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2018. 6. 7</a:t>
            </a:r>
            <a:endParaRPr lang="ko-KR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289276" y="1583910"/>
            <a:ext cx="8341779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3" name="TextBox 325"/>
          <p:cNvSpPr txBox="1">
            <a:spLocks noChangeArrowheads="1"/>
          </p:cNvSpPr>
          <p:nvPr/>
        </p:nvSpPr>
        <p:spPr bwMode="auto">
          <a:xfrm>
            <a:off x="346891" y="1605426"/>
            <a:ext cx="820236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최근 북핵 사태 해결 가능성이 커지며 </a:t>
            </a:r>
            <a:r>
              <a:rPr kumimoji="0" lang="ko-KR" altLang="en-US" sz="1300" spc="-50" dirty="0" err="1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신북방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 정책에 </a:t>
            </a:r>
            <a:r>
              <a:rPr kumimoji="0" lang="ko-KR" altLang="en-US" sz="1300" spc="-50" dirty="0" err="1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관심고조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 </a:t>
            </a:r>
            <a:r>
              <a:rPr kumimoji="0" lang="en-US" altLang="ko-KR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– 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문재인 정부의 핵심 경제 정책 중 하나</a:t>
            </a:r>
            <a:endParaRPr kumimoji="0" lang="ko-KR" altLang="en-US" sz="1300" spc="-50" dirty="0">
              <a:solidFill>
                <a:srgbClr val="35BCF9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228316" y="1583910"/>
            <a:ext cx="45719" cy="288000"/>
          </a:xfrm>
          <a:prstGeom prst="rect">
            <a:avLst/>
          </a:prstGeom>
          <a:solidFill>
            <a:srgbClr val="35BC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289276" y="1951095"/>
            <a:ext cx="8341779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6" name="TextBox 325"/>
          <p:cNvSpPr txBox="1">
            <a:spLocks noChangeArrowheads="1"/>
          </p:cNvSpPr>
          <p:nvPr/>
        </p:nvSpPr>
        <p:spPr bwMode="auto">
          <a:xfrm>
            <a:off x="346891" y="1972611"/>
            <a:ext cx="820236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err="1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남북러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 가스관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, </a:t>
            </a:r>
            <a:r>
              <a:rPr kumimoji="0" lang="ko-KR" altLang="en-US" sz="1300" spc="-50" dirty="0" err="1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전력망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, 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철도 연결이 강력한 상호작용을 반복하며 러시아 극동은 동북아 지역의 비즈니스허브</a:t>
            </a:r>
            <a:endParaRPr kumimoji="0" lang="ko-KR" altLang="en-US" sz="1300" spc="-50" dirty="0">
              <a:solidFill>
                <a:srgbClr val="0A77BA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228316" y="1951095"/>
            <a:ext cx="45719" cy="288000"/>
          </a:xfrm>
          <a:prstGeom prst="rect">
            <a:avLst/>
          </a:prstGeom>
          <a:solidFill>
            <a:srgbClr val="0A7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289276" y="2318183"/>
            <a:ext cx="8341779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39" name="TextBox 325"/>
          <p:cNvSpPr txBox="1">
            <a:spLocks noChangeArrowheads="1"/>
          </p:cNvSpPr>
          <p:nvPr/>
        </p:nvSpPr>
        <p:spPr bwMode="auto">
          <a:xfrm>
            <a:off x="346891" y="2339699"/>
            <a:ext cx="8202365" cy="259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‘17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년 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9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월 러시아 블라디보스톡에서 열린 동방경제포럼에서 </a:t>
            </a:r>
            <a:r>
              <a:rPr kumimoji="0" lang="ko-KR" altLang="en-US" sz="1300" spc="-50" dirty="0" err="1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신북방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 정책 추진방향 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– 9-Bridge 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전략 발표</a:t>
            </a:r>
            <a:endParaRPr kumimoji="0" lang="ko-KR" altLang="en-US" sz="1300" spc="-50" dirty="0">
              <a:solidFill>
                <a:srgbClr val="06487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228316" y="2318183"/>
            <a:ext cx="45719" cy="288000"/>
          </a:xfrm>
          <a:prstGeom prst="rect">
            <a:avLst/>
          </a:prstGeom>
          <a:solidFill>
            <a:srgbClr val="0648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41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316" y="3110239"/>
            <a:ext cx="8402741" cy="2989614"/>
          </a:xfrm>
          <a:prstGeom prst="rect">
            <a:avLst/>
          </a:prstGeom>
        </p:spPr>
      </p:pic>
      <p:sp>
        <p:nvSpPr>
          <p:cNvPr id="42" name="TextBox 22"/>
          <p:cNvSpPr txBox="1"/>
          <p:nvPr/>
        </p:nvSpPr>
        <p:spPr bwMode="auto">
          <a:xfrm>
            <a:off x="223963" y="2809498"/>
            <a:ext cx="4218967" cy="252000"/>
          </a:xfrm>
          <a:prstGeom prst="roundRect">
            <a:avLst>
              <a:gd name="adj" fmla="val 50000"/>
            </a:avLst>
          </a:prstGeom>
          <a:solidFill>
            <a:srgbClr val="2E319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defTabSz="748277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kern="0" spc="-38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한반도 정세 변화에 따른 새로운 비즈니스 기회</a:t>
            </a:r>
            <a:endParaRPr kumimoji="0" lang="ko-KR" altLang="en-US" sz="1400" kern="0" spc="-38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3" name="TextBox 27"/>
          <p:cNvSpPr txBox="1"/>
          <p:nvPr/>
        </p:nvSpPr>
        <p:spPr>
          <a:xfrm>
            <a:off x="220876" y="6079167"/>
            <a:ext cx="18646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자료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포스코경영연구원 정리</a:t>
            </a:r>
          </a:p>
        </p:txBody>
      </p:sp>
      <p:sp>
        <p:nvSpPr>
          <p:cNvPr id="44" name="Oval 35"/>
          <p:cNvSpPr>
            <a:spLocks noChangeArrowheads="1"/>
          </p:cNvSpPr>
          <p:nvPr/>
        </p:nvSpPr>
        <p:spPr bwMode="auto">
          <a:xfrm>
            <a:off x="8637374" y="6537572"/>
            <a:ext cx="285750" cy="275804"/>
          </a:xfrm>
          <a:prstGeom prst="ellipse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4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HY헤드라인M" panose="02030600000101010101" pitchFamily="18" charset="-127"/>
              </a:rPr>
              <a:t>16</a:t>
            </a:r>
            <a:endParaRPr lang="en-US" altLang="ko-KR" sz="1400" b="1" dirty="0">
              <a:solidFill>
                <a:schemeClr val="bg1"/>
              </a:solidFill>
              <a:latin typeface="Trebuchet MS" panose="020B0603020202020204" pitchFamily="34" charset="0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6450811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296001" y="255118"/>
            <a:ext cx="73610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4400" i="1" spc="-300" dirty="0" smtClean="0">
                <a:solidFill>
                  <a:srgbClr val="114C7D"/>
                </a:solidFill>
                <a:latin typeface="Arial" pitchFamily="34" charset="0"/>
                <a:cs typeface="Arial" pitchFamily="34" charset="0"/>
              </a:rPr>
              <a:t>02</a:t>
            </a:r>
            <a:endParaRPr kumimoji="0" lang="ko-KR" altLang="en-US" sz="4400" i="1" spc="-300" dirty="0">
              <a:solidFill>
                <a:srgbClr val="114C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제목 38"/>
          <p:cNvSpPr>
            <a:spLocks noGrp="1"/>
          </p:cNvSpPr>
          <p:nvPr/>
        </p:nvSpPr>
        <p:spPr bwMode="auto">
          <a:xfrm>
            <a:off x="1130424" y="255118"/>
            <a:ext cx="8013576" cy="41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fontAlgn="base" latinLnBrk="1">
              <a:spcBef>
                <a:spcPct val="0"/>
              </a:spcBef>
              <a:spcAft>
                <a:spcPct val="0"/>
              </a:spcAft>
              <a:defRPr sz="4800" b="1" kern="1200" baseline="-250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ko-KR" altLang="en-US" b="0" spc="-1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남북경협의 추진 방향</a:t>
            </a:r>
            <a:endParaRPr lang="ko-KR" altLang="en-US" b="0" spc="-1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1" name="순서도: 처리 20"/>
          <p:cNvSpPr/>
          <p:nvPr/>
        </p:nvSpPr>
        <p:spPr>
          <a:xfrm>
            <a:off x="279941" y="1001568"/>
            <a:ext cx="4423679" cy="470978"/>
          </a:xfrm>
          <a:prstGeom prst="flowChartProcess">
            <a:avLst/>
          </a:prstGeom>
          <a:solidFill>
            <a:srgbClr val="4BACC6">
              <a:alpha val="80000"/>
            </a:srgb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dirty="0" smtClean="0"/>
              <a:t>2019</a:t>
            </a:r>
            <a:r>
              <a:rPr lang="ko-KR" altLang="en-US" sz="1400" b="1" dirty="0" smtClean="0"/>
              <a:t>년 남북경협 스케치</a:t>
            </a:r>
            <a:endParaRPr lang="ko-KR" altLang="en-US" sz="1400" b="1" dirty="0"/>
          </a:p>
        </p:txBody>
      </p:sp>
      <p:sp>
        <p:nvSpPr>
          <p:cNvPr id="22" name="TextBox 18"/>
          <p:cNvSpPr txBox="1"/>
          <p:nvPr/>
        </p:nvSpPr>
        <p:spPr>
          <a:xfrm>
            <a:off x="223963" y="6357688"/>
            <a:ext cx="40414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출처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김윤서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대북정책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2019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년 국내외 금융시장 전망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2018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년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11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월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269981" y="2031931"/>
            <a:ext cx="4218967" cy="252000"/>
          </a:xfrm>
          <a:prstGeom prst="roundRect">
            <a:avLst>
              <a:gd name="adj" fmla="val 50000"/>
            </a:avLst>
          </a:prstGeom>
          <a:solidFill>
            <a:srgbClr val="2E319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defTabSz="748277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유엔 안보리 제재 현황</a:t>
            </a:r>
            <a:endParaRPr kumimoji="0" lang="ko-KR" altLang="en-US" sz="1400" kern="0" spc="-38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4" name="TextBox 27"/>
          <p:cNvSpPr txBox="1"/>
          <p:nvPr/>
        </p:nvSpPr>
        <p:spPr>
          <a:xfrm>
            <a:off x="220876" y="6079167"/>
            <a:ext cx="13163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자료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신한금융투자</a:t>
            </a:r>
          </a:p>
        </p:txBody>
      </p:sp>
      <p:grpSp>
        <p:nvGrpSpPr>
          <p:cNvPr id="25" name="그룹 24"/>
          <p:cNvGrpSpPr/>
          <p:nvPr/>
        </p:nvGrpSpPr>
        <p:grpSpPr>
          <a:xfrm>
            <a:off x="296357" y="1575273"/>
            <a:ext cx="4283968" cy="358114"/>
            <a:chOff x="0" y="1228690"/>
            <a:chExt cx="4542120" cy="400110"/>
          </a:xfrm>
        </p:grpSpPr>
        <p:sp>
          <p:nvSpPr>
            <p:cNvPr id="29" name="직사각형 9"/>
            <p:cNvSpPr/>
            <p:nvPr/>
          </p:nvSpPr>
          <p:spPr>
            <a:xfrm>
              <a:off x="0" y="1228690"/>
              <a:ext cx="4427984" cy="400110"/>
            </a:xfrm>
            <a:custGeom>
              <a:avLst/>
              <a:gdLst>
                <a:gd name="connsiteX0" fmla="*/ 0 w 3428008"/>
                <a:gd name="connsiteY0" fmla="*/ 0 h 461969"/>
                <a:gd name="connsiteX1" fmla="*/ 3428008 w 3428008"/>
                <a:gd name="connsiteY1" fmla="*/ 0 h 461969"/>
                <a:gd name="connsiteX2" fmla="*/ 3428008 w 3428008"/>
                <a:gd name="connsiteY2" fmla="*/ 461969 h 461969"/>
                <a:gd name="connsiteX3" fmla="*/ 0 w 3428008"/>
                <a:gd name="connsiteY3" fmla="*/ 461969 h 461969"/>
                <a:gd name="connsiteX4" fmla="*/ 0 w 3428008"/>
                <a:gd name="connsiteY4" fmla="*/ 0 h 461969"/>
                <a:gd name="connsiteX0" fmla="*/ 0 w 3428008"/>
                <a:gd name="connsiteY0" fmla="*/ 0 h 461969"/>
                <a:gd name="connsiteX1" fmla="*/ 3428008 w 3428008"/>
                <a:gd name="connsiteY1" fmla="*/ 0 h 461969"/>
                <a:gd name="connsiteX2" fmla="*/ 3089871 w 3428008"/>
                <a:gd name="connsiteY2" fmla="*/ 461969 h 461969"/>
                <a:gd name="connsiteX3" fmla="*/ 0 w 3428008"/>
                <a:gd name="connsiteY3" fmla="*/ 461969 h 461969"/>
                <a:gd name="connsiteX4" fmla="*/ 0 w 3428008"/>
                <a:gd name="connsiteY4" fmla="*/ 0 h 461969"/>
                <a:gd name="connsiteX0" fmla="*/ 0 w 3428008"/>
                <a:gd name="connsiteY0" fmla="*/ 0 h 461969"/>
                <a:gd name="connsiteX1" fmla="*/ 3428008 w 3428008"/>
                <a:gd name="connsiteY1" fmla="*/ 0 h 461969"/>
                <a:gd name="connsiteX2" fmla="*/ 3154646 w 3428008"/>
                <a:gd name="connsiteY2" fmla="*/ 461969 h 461969"/>
                <a:gd name="connsiteX3" fmla="*/ 0 w 3428008"/>
                <a:gd name="connsiteY3" fmla="*/ 461969 h 461969"/>
                <a:gd name="connsiteX4" fmla="*/ 0 w 3428008"/>
                <a:gd name="connsiteY4" fmla="*/ 0 h 461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8008" h="461969">
                  <a:moveTo>
                    <a:pt x="0" y="0"/>
                  </a:moveTo>
                  <a:lnTo>
                    <a:pt x="3428008" y="0"/>
                  </a:lnTo>
                  <a:lnTo>
                    <a:pt x="3154646" y="461969"/>
                  </a:lnTo>
                  <a:lnTo>
                    <a:pt x="0" y="461969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BBDC3"/>
                </a:gs>
                <a:gs pos="100000">
                  <a:srgbClr val="309BA0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평행 사변형 29"/>
            <p:cNvSpPr/>
            <p:nvPr/>
          </p:nvSpPr>
          <p:spPr>
            <a:xfrm>
              <a:off x="4110072" y="1228690"/>
              <a:ext cx="432048" cy="400110"/>
            </a:xfrm>
            <a:prstGeom prst="parallelogram">
              <a:avLst>
                <a:gd name="adj" fmla="val 88782"/>
              </a:avLst>
            </a:prstGeom>
            <a:solidFill>
              <a:srgbClr val="309B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6" name="직사각형 25"/>
          <p:cNvSpPr>
            <a:spLocks noChangeArrowheads="1"/>
          </p:cNvSpPr>
          <p:nvPr/>
        </p:nvSpPr>
        <p:spPr bwMode="auto">
          <a:xfrm>
            <a:off x="469691" y="1569701"/>
            <a:ext cx="38946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kumimoji="0" lang="ko-KR" altLang="en-US" sz="16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대북제재와 제한적 남북 경협 재개 전망</a:t>
            </a:r>
            <a:endParaRPr kumimoji="0" lang="ko-KR" altLang="en-US" sz="1600" spc="-1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pic>
        <p:nvPicPr>
          <p:cNvPr id="27" name="그림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81" y="2334350"/>
            <a:ext cx="8361074" cy="3728667"/>
          </a:xfrm>
          <a:prstGeom prst="rect">
            <a:avLst/>
          </a:prstGeom>
        </p:spPr>
      </p:pic>
      <p:sp>
        <p:nvSpPr>
          <p:cNvPr id="28" name="Oval 35"/>
          <p:cNvSpPr>
            <a:spLocks noChangeArrowheads="1"/>
          </p:cNvSpPr>
          <p:nvPr/>
        </p:nvSpPr>
        <p:spPr bwMode="auto">
          <a:xfrm>
            <a:off x="8637374" y="6537572"/>
            <a:ext cx="285750" cy="275804"/>
          </a:xfrm>
          <a:prstGeom prst="ellipse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4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HY헤드라인M" panose="02030600000101010101" pitchFamily="18" charset="-127"/>
              </a:rPr>
              <a:t>17</a:t>
            </a:r>
            <a:endParaRPr lang="en-US" altLang="ko-KR" sz="1400" b="1" dirty="0">
              <a:solidFill>
                <a:schemeClr val="bg1"/>
              </a:solidFill>
              <a:latin typeface="Trebuchet MS" panose="020B0603020202020204" pitchFamily="34" charset="0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026670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296001" y="255118"/>
            <a:ext cx="73610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4400" i="1" spc="-300" dirty="0" smtClean="0">
                <a:solidFill>
                  <a:srgbClr val="114C7D"/>
                </a:solidFill>
                <a:latin typeface="Arial" pitchFamily="34" charset="0"/>
                <a:cs typeface="Arial" pitchFamily="34" charset="0"/>
              </a:rPr>
              <a:t>02</a:t>
            </a:r>
            <a:endParaRPr kumimoji="0" lang="ko-KR" altLang="en-US" sz="4400" i="1" spc="-300" dirty="0">
              <a:solidFill>
                <a:srgbClr val="114C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제목 38"/>
          <p:cNvSpPr>
            <a:spLocks noGrp="1"/>
          </p:cNvSpPr>
          <p:nvPr/>
        </p:nvSpPr>
        <p:spPr bwMode="auto">
          <a:xfrm>
            <a:off x="1130424" y="255118"/>
            <a:ext cx="8013576" cy="41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fontAlgn="base" latinLnBrk="1">
              <a:spcBef>
                <a:spcPct val="0"/>
              </a:spcBef>
              <a:spcAft>
                <a:spcPct val="0"/>
              </a:spcAft>
              <a:defRPr sz="4800" b="1" kern="1200" baseline="-250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ko-KR" altLang="en-US" b="0" spc="-1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남북경협의 추진 방향</a:t>
            </a:r>
            <a:endParaRPr lang="ko-KR" altLang="en-US" b="0" spc="-1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1" name="순서도: 처리 20"/>
          <p:cNvSpPr/>
          <p:nvPr/>
        </p:nvSpPr>
        <p:spPr>
          <a:xfrm>
            <a:off x="273441" y="1001568"/>
            <a:ext cx="4423679" cy="470978"/>
          </a:xfrm>
          <a:prstGeom prst="flowChartProcess">
            <a:avLst/>
          </a:prstGeom>
          <a:solidFill>
            <a:srgbClr val="4BACC6">
              <a:alpha val="80000"/>
            </a:srgb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400" b="1" dirty="0" smtClean="0"/>
              <a:t>남북경협 재개와 정상화를 위한 </a:t>
            </a:r>
            <a:r>
              <a:rPr lang="en-US" altLang="ko-KR" sz="1400" b="1" dirty="0" smtClean="0"/>
              <a:t>5</a:t>
            </a:r>
            <a:r>
              <a:rPr lang="ko-KR" altLang="en-US" sz="1400" b="1" dirty="0" smtClean="0"/>
              <a:t>가지 고려사항</a:t>
            </a:r>
            <a:endParaRPr lang="ko-KR" altLang="en-US" sz="1400" b="1" dirty="0"/>
          </a:p>
        </p:txBody>
      </p:sp>
      <p:sp>
        <p:nvSpPr>
          <p:cNvPr id="22" name="TextBox 18"/>
          <p:cNvSpPr txBox="1"/>
          <p:nvPr/>
        </p:nvSpPr>
        <p:spPr>
          <a:xfrm>
            <a:off x="227376" y="5918231"/>
            <a:ext cx="60901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출처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현대경제연구원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남북경제협력의 정상화 과제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-AGAIN,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남북경협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현안과 과제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17-27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호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2017.11.01</a:t>
            </a:r>
            <a:endParaRPr lang="ko-KR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14"/>
          <p:cNvSpPr txBox="1"/>
          <p:nvPr/>
        </p:nvSpPr>
        <p:spPr bwMode="auto">
          <a:xfrm>
            <a:off x="267125" y="1561775"/>
            <a:ext cx="4429996" cy="252000"/>
          </a:xfrm>
          <a:prstGeom prst="roundRect">
            <a:avLst>
              <a:gd name="adj" fmla="val 50000"/>
            </a:avLst>
          </a:prstGeom>
          <a:solidFill>
            <a:srgbClr val="2E319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defTabSz="748277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kern="0" spc="-38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AGAIN, </a:t>
            </a: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남북경협</a:t>
            </a:r>
            <a:endParaRPr kumimoji="0" lang="ko-KR" altLang="en-US" sz="1400" kern="0" spc="-38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24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124" y="1931906"/>
            <a:ext cx="8357431" cy="2177638"/>
          </a:xfrm>
          <a:prstGeom prst="rect">
            <a:avLst/>
          </a:prstGeom>
        </p:spPr>
      </p:pic>
      <p:sp>
        <p:nvSpPr>
          <p:cNvPr id="25" name="직사각형 24"/>
          <p:cNvSpPr/>
          <p:nvPr/>
        </p:nvSpPr>
        <p:spPr>
          <a:xfrm>
            <a:off x="323093" y="4694415"/>
            <a:ext cx="8301462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6" name="TextBox 325"/>
          <p:cNvSpPr txBox="1">
            <a:spLocks noChangeArrowheads="1"/>
          </p:cNvSpPr>
          <p:nvPr/>
        </p:nvSpPr>
        <p:spPr bwMode="auto">
          <a:xfrm>
            <a:off x="380708" y="4715931"/>
            <a:ext cx="820236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남북경협을 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활용한 남북관계 개선이 국익에 도움이 된다는 최고 정책 결정자의 정책적 판단과 국민적 공감대 형성</a:t>
            </a:r>
            <a:endParaRPr kumimoji="0" lang="ko-KR" altLang="en-US" sz="1300" spc="-50" dirty="0">
              <a:solidFill>
                <a:srgbClr val="35BCF9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262133" y="4694415"/>
            <a:ext cx="45719" cy="288000"/>
          </a:xfrm>
          <a:prstGeom prst="rect">
            <a:avLst/>
          </a:prstGeom>
          <a:solidFill>
            <a:srgbClr val="35BC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323093" y="5061600"/>
            <a:ext cx="8301462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9" name="TextBox 325"/>
          <p:cNvSpPr txBox="1">
            <a:spLocks noChangeArrowheads="1"/>
          </p:cNvSpPr>
          <p:nvPr/>
        </p:nvSpPr>
        <p:spPr bwMode="auto">
          <a:xfrm>
            <a:off x="380708" y="5083116"/>
            <a:ext cx="820236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한반도 평화 정착에 기여한다는 장기적 관점에서 경협의 당위성 제시</a:t>
            </a:r>
            <a:endParaRPr kumimoji="0" lang="ko-KR" altLang="en-US" sz="1300" spc="-50" dirty="0">
              <a:solidFill>
                <a:srgbClr val="0A77BA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262133" y="5061600"/>
            <a:ext cx="45719" cy="288000"/>
          </a:xfrm>
          <a:prstGeom prst="rect">
            <a:avLst/>
          </a:prstGeom>
          <a:solidFill>
            <a:srgbClr val="0A7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323093" y="5428688"/>
            <a:ext cx="8301462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0" name="TextBox 325"/>
          <p:cNvSpPr txBox="1">
            <a:spLocks noChangeArrowheads="1"/>
          </p:cNvSpPr>
          <p:nvPr/>
        </p:nvSpPr>
        <p:spPr bwMode="auto">
          <a:xfrm>
            <a:off x="380708" y="5450204"/>
            <a:ext cx="8202365" cy="259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국제 사회와의 공감대 형성 노력도 병행</a:t>
            </a:r>
            <a:endParaRPr kumimoji="0" lang="ko-KR" altLang="en-US" sz="1300" spc="-50" dirty="0">
              <a:solidFill>
                <a:srgbClr val="06487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262133" y="5428688"/>
            <a:ext cx="45719" cy="288000"/>
          </a:xfrm>
          <a:prstGeom prst="rect">
            <a:avLst/>
          </a:prstGeom>
          <a:solidFill>
            <a:srgbClr val="0648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2" name="TextBox 32"/>
          <p:cNvSpPr txBox="1"/>
          <p:nvPr/>
        </p:nvSpPr>
        <p:spPr bwMode="auto">
          <a:xfrm>
            <a:off x="256602" y="4344757"/>
            <a:ext cx="4429996" cy="252000"/>
          </a:xfrm>
          <a:prstGeom prst="roundRect">
            <a:avLst>
              <a:gd name="adj" fmla="val 50000"/>
            </a:avLst>
          </a:prstGeom>
          <a:solidFill>
            <a:srgbClr val="2E319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defTabSz="748277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고도의 정책적 결단</a:t>
            </a:r>
            <a:endParaRPr kumimoji="0" lang="ko-KR" altLang="en-US" sz="1400" kern="0" spc="-38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3" name="Oval 35"/>
          <p:cNvSpPr>
            <a:spLocks noChangeArrowheads="1"/>
          </p:cNvSpPr>
          <p:nvPr/>
        </p:nvSpPr>
        <p:spPr bwMode="auto">
          <a:xfrm>
            <a:off x="8630874" y="6537572"/>
            <a:ext cx="285750" cy="275804"/>
          </a:xfrm>
          <a:prstGeom prst="ellipse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4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HY헤드라인M" panose="02030600000101010101" pitchFamily="18" charset="-127"/>
              </a:rPr>
              <a:t>25</a:t>
            </a:r>
            <a:endParaRPr lang="en-US" altLang="ko-KR" sz="1400" b="1" dirty="0">
              <a:solidFill>
                <a:schemeClr val="bg1"/>
              </a:solidFill>
              <a:latin typeface="Trebuchet MS" panose="020B0603020202020204" pitchFamily="34" charset="0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867188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그룹 33"/>
          <p:cNvGrpSpPr/>
          <p:nvPr/>
        </p:nvGrpSpPr>
        <p:grpSpPr>
          <a:xfrm>
            <a:off x="1033914" y="836600"/>
            <a:ext cx="7076172" cy="5184801"/>
            <a:chOff x="1033914" y="836600"/>
            <a:chExt cx="7076172" cy="5184801"/>
          </a:xfrm>
        </p:grpSpPr>
        <p:sp>
          <p:nvSpPr>
            <p:cNvPr id="14" name="직사각형 13"/>
            <p:cNvSpPr/>
            <p:nvPr/>
          </p:nvSpPr>
          <p:spPr>
            <a:xfrm>
              <a:off x="1033914" y="836600"/>
              <a:ext cx="4574232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4400" dirty="0">
                  <a:solidFill>
                    <a:srgbClr val="35BCF9"/>
                  </a:solidFill>
                  <a:effectLst/>
                  <a:latin typeface="Arial" pitchFamily="34" charset="0"/>
                  <a:ea typeface="HY견고딕" pitchFamily="18" charset="-127"/>
                  <a:cs typeface="Arial" pitchFamily="34" charset="0"/>
                </a:rPr>
                <a:t>C</a:t>
              </a:r>
              <a:r>
                <a:rPr kumimoji="0" lang="en-US" altLang="ko-KR" sz="4400" dirty="0"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latin typeface="Arial" pitchFamily="34" charset="0"/>
                  <a:ea typeface="HY견고딕" pitchFamily="18" charset="-127"/>
                  <a:cs typeface="Arial" pitchFamily="34" charset="0"/>
                </a:rPr>
                <a:t>ONTENTS</a:t>
              </a:r>
              <a:endParaRPr kumimoji="0" lang="ko-KR" altLang="en-US" sz="4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HY견고딕" pitchFamily="18" charset="-127"/>
                <a:cs typeface="Arial" pitchFamily="34" charset="0"/>
              </a:endParaRPr>
            </a:p>
          </p:txBody>
        </p:sp>
        <p:sp>
          <p:nvSpPr>
            <p:cNvPr id="15" name="평행 사변형 14"/>
            <p:cNvSpPr/>
            <p:nvPr/>
          </p:nvSpPr>
          <p:spPr>
            <a:xfrm flipH="1">
              <a:off x="1536937" y="1944727"/>
              <a:ext cx="1001218" cy="621982"/>
            </a:xfrm>
            <a:prstGeom prst="parallelogram">
              <a:avLst>
                <a:gd name="adj" fmla="val 74470"/>
              </a:avLst>
            </a:prstGeom>
            <a:solidFill>
              <a:srgbClr val="319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16" name="직사각형 3"/>
            <p:cNvSpPr/>
            <p:nvPr/>
          </p:nvSpPr>
          <p:spPr>
            <a:xfrm rot="3180326" flipH="1">
              <a:off x="1755465" y="2180811"/>
              <a:ext cx="396814" cy="1167154"/>
            </a:xfrm>
            <a:custGeom>
              <a:avLst/>
              <a:gdLst>
                <a:gd name="connsiteX0" fmla="*/ 0 w 385098"/>
                <a:gd name="connsiteY0" fmla="*/ 0 h 1099567"/>
                <a:gd name="connsiteX1" fmla="*/ 385098 w 385098"/>
                <a:gd name="connsiteY1" fmla="*/ 0 h 1099567"/>
                <a:gd name="connsiteX2" fmla="*/ 385098 w 385098"/>
                <a:gd name="connsiteY2" fmla="*/ 1099567 h 1099567"/>
                <a:gd name="connsiteX3" fmla="*/ 0 w 385098"/>
                <a:gd name="connsiteY3" fmla="*/ 1099567 h 1099567"/>
                <a:gd name="connsiteX4" fmla="*/ 0 w 385098"/>
                <a:gd name="connsiteY4" fmla="*/ 0 h 1099567"/>
                <a:gd name="connsiteX0" fmla="*/ 1043 w 386141"/>
                <a:gd name="connsiteY0" fmla="*/ 0 h 1099567"/>
                <a:gd name="connsiteX1" fmla="*/ 386141 w 386141"/>
                <a:gd name="connsiteY1" fmla="*/ 0 h 1099567"/>
                <a:gd name="connsiteX2" fmla="*/ 386141 w 386141"/>
                <a:gd name="connsiteY2" fmla="*/ 1099567 h 1099567"/>
                <a:gd name="connsiteX3" fmla="*/ 0 w 386141"/>
                <a:gd name="connsiteY3" fmla="*/ 594459 h 1099567"/>
                <a:gd name="connsiteX4" fmla="*/ 1043 w 386141"/>
                <a:gd name="connsiteY4" fmla="*/ 0 h 1099567"/>
                <a:gd name="connsiteX0" fmla="*/ 112 w 385210"/>
                <a:gd name="connsiteY0" fmla="*/ 0 h 1099567"/>
                <a:gd name="connsiteX1" fmla="*/ 385210 w 385210"/>
                <a:gd name="connsiteY1" fmla="*/ 0 h 1099567"/>
                <a:gd name="connsiteX2" fmla="*/ 385210 w 385210"/>
                <a:gd name="connsiteY2" fmla="*/ 1099567 h 1099567"/>
                <a:gd name="connsiteX3" fmla="*/ 27 w 385210"/>
                <a:gd name="connsiteY3" fmla="*/ 536333 h 1099567"/>
                <a:gd name="connsiteX4" fmla="*/ 112 w 385210"/>
                <a:gd name="connsiteY4" fmla="*/ 0 h 1099567"/>
                <a:gd name="connsiteX0" fmla="*/ 1472 w 386570"/>
                <a:gd name="connsiteY0" fmla="*/ 0 h 1099567"/>
                <a:gd name="connsiteX1" fmla="*/ 386570 w 386570"/>
                <a:gd name="connsiteY1" fmla="*/ 0 h 1099567"/>
                <a:gd name="connsiteX2" fmla="*/ 386570 w 386570"/>
                <a:gd name="connsiteY2" fmla="*/ 1099567 h 1099567"/>
                <a:gd name="connsiteX3" fmla="*/ 0 w 386570"/>
                <a:gd name="connsiteY3" fmla="*/ 525774 h 1099567"/>
                <a:gd name="connsiteX4" fmla="*/ 1472 w 386570"/>
                <a:gd name="connsiteY4" fmla="*/ 0 h 1099567"/>
                <a:gd name="connsiteX0" fmla="*/ 6376 w 391474"/>
                <a:gd name="connsiteY0" fmla="*/ 0 h 1099567"/>
                <a:gd name="connsiteX1" fmla="*/ 391474 w 391474"/>
                <a:gd name="connsiteY1" fmla="*/ 0 h 1099567"/>
                <a:gd name="connsiteX2" fmla="*/ 391474 w 391474"/>
                <a:gd name="connsiteY2" fmla="*/ 1099567 h 1099567"/>
                <a:gd name="connsiteX3" fmla="*/ 0 w 391474"/>
                <a:gd name="connsiteY3" fmla="*/ 581945 h 1099567"/>
                <a:gd name="connsiteX4" fmla="*/ 6376 w 391474"/>
                <a:gd name="connsiteY4" fmla="*/ 0 h 1099567"/>
                <a:gd name="connsiteX0" fmla="*/ 5097 w 390195"/>
                <a:gd name="connsiteY0" fmla="*/ 0 h 1099567"/>
                <a:gd name="connsiteX1" fmla="*/ 390195 w 390195"/>
                <a:gd name="connsiteY1" fmla="*/ 0 h 1099567"/>
                <a:gd name="connsiteX2" fmla="*/ 390195 w 390195"/>
                <a:gd name="connsiteY2" fmla="*/ 1099567 h 1099567"/>
                <a:gd name="connsiteX3" fmla="*/ 0 w 390195"/>
                <a:gd name="connsiteY3" fmla="*/ 575834 h 1099567"/>
                <a:gd name="connsiteX4" fmla="*/ 5097 w 390195"/>
                <a:gd name="connsiteY4" fmla="*/ 0 h 1099567"/>
                <a:gd name="connsiteX0" fmla="*/ 5097 w 396814"/>
                <a:gd name="connsiteY0" fmla="*/ 0 h 1078432"/>
                <a:gd name="connsiteX1" fmla="*/ 390195 w 396814"/>
                <a:gd name="connsiteY1" fmla="*/ 0 h 1078432"/>
                <a:gd name="connsiteX2" fmla="*/ 396814 w 396814"/>
                <a:gd name="connsiteY2" fmla="*/ 1078432 h 1078432"/>
                <a:gd name="connsiteX3" fmla="*/ 0 w 396814"/>
                <a:gd name="connsiteY3" fmla="*/ 575834 h 1078432"/>
                <a:gd name="connsiteX4" fmla="*/ 5097 w 396814"/>
                <a:gd name="connsiteY4" fmla="*/ 0 h 1078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814" h="1078432">
                  <a:moveTo>
                    <a:pt x="5097" y="0"/>
                  </a:moveTo>
                  <a:lnTo>
                    <a:pt x="390195" y="0"/>
                  </a:lnTo>
                  <a:cubicBezTo>
                    <a:pt x="392401" y="359477"/>
                    <a:pt x="394608" y="718955"/>
                    <a:pt x="396814" y="1078432"/>
                  </a:cubicBezTo>
                  <a:lnTo>
                    <a:pt x="0" y="575834"/>
                  </a:lnTo>
                  <a:cubicBezTo>
                    <a:pt x="348" y="377681"/>
                    <a:pt x="4749" y="198153"/>
                    <a:pt x="5097" y="0"/>
                  </a:cubicBezTo>
                  <a:close/>
                </a:path>
              </a:pathLst>
            </a:custGeom>
            <a:solidFill>
              <a:srgbClr val="3BBDC3"/>
            </a:solidFill>
            <a:ln>
              <a:noFill/>
            </a:ln>
            <a:effectLst>
              <a:outerShdw blurRad="38100" dist="127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 rot="19298954">
              <a:off x="1951009" y="2338772"/>
              <a:ext cx="52408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400" b="1" dirty="0">
                  <a:solidFill>
                    <a:schemeClr val="bg1"/>
                  </a:solidFill>
                  <a:latin typeface="Arial" pitchFamily="34" charset="0"/>
                  <a:ea typeface="HY견고딕" pitchFamily="18" charset="-127"/>
                  <a:cs typeface="Arial" pitchFamily="34" charset="0"/>
                </a:rPr>
                <a:t>01</a:t>
              </a:r>
              <a:endParaRPr kumimoji="0" lang="ko-KR" altLang="en-US" sz="2400" b="1" dirty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endParaRPr>
            </a:p>
          </p:txBody>
        </p:sp>
        <p:sp>
          <p:nvSpPr>
            <p:cNvPr id="18" name="직사각형 17"/>
            <p:cNvSpPr>
              <a:spLocks noChangeArrowheads="1"/>
            </p:cNvSpPr>
            <p:nvPr/>
          </p:nvSpPr>
          <p:spPr bwMode="auto">
            <a:xfrm>
              <a:off x="2803128" y="2227704"/>
              <a:ext cx="4883498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9pPr>
            </a:lstStyle>
            <a:p>
              <a:r>
                <a:rPr kumimoji="0" lang="ko-KR" altLang="en-US" sz="2600" spc="-100" dirty="0" smtClean="0">
                  <a:solidFill>
                    <a:srgbClr val="3BBDC3"/>
                  </a:solidFill>
                  <a:latin typeface="HY견고딕" panose="02030600000101010101" pitchFamily="18" charset="-127"/>
                  <a:ea typeface="HY견고딕" panose="02030600000101010101" pitchFamily="18" charset="-127"/>
                  <a:cs typeface="Arial" charset="0"/>
                </a:rPr>
                <a:t>필요성 및 추진 경과</a:t>
              </a:r>
              <a:endParaRPr kumimoji="0" lang="ko-KR" altLang="en-US" sz="2600" spc="-100" dirty="0">
                <a:solidFill>
                  <a:srgbClr val="3BBDC3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endParaRPr>
            </a:p>
          </p:txBody>
        </p:sp>
        <p:sp>
          <p:nvSpPr>
            <p:cNvPr id="19" name="평행 사변형 18"/>
            <p:cNvSpPr/>
            <p:nvPr/>
          </p:nvSpPr>
          <p:spPr>
            <a:xfrm flipH="1">
              <a:off x="1536937" y="2954018"/>
              <a:ext cx="1001218" cy="621982"/>
            </a:xfrm>
            <a:prstGeom prst="parallelogram">
              <a:avLst>
                <a:gd name="adj" fmla="val 74470"/>
              </a:avLst>
            </a:prstGeom>
            <a:solidFill>
              <a:srgbClr val="079F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20" name="직사각형 3"/>
            <p:cNvSpPr/>
            <p:nvPr/>
          </p:nvSpPr>
          <p:spPr>
            <a:xfrm rot="3180326" flipH="1">
              <a:off x="1755465" y="3190102"/>
              <a:ext cx="396814" cy="1167154"/>
            </a:xfrm>
            <a:custGeom>
              <a:avLst/>
              <a:gdLst>
                <a:gd name="connsiteX0" fmla="*/ 0 w 385098"/>
                <a:gd name="connsiteY0" fmla="*/ 0 h 1099567"/>
                <a:gd name="connsiteX1" fmla="*/ 385098 w 385098"/>
                <a:gd name="connsiteY1" fmla="*/ 0 h 1099567"/>
                <a:gd name="connsiteX2" fmla="*/ 385098 w 385098"/>
                <a:gd name="connsiteY2" fmla="*/ 1099567 h 1099567"/>
                <a:gd name="connsiteX3" fmla="*/ 0 w 385098"/>
                <a:gd name="connsiteY3" fmla="*/ 1099567 h 1099567"/>
                <a:gd name="connsiteX4" fmla="*/ 0 w 385098"/>
                <a:gd name="connsiteY4" fmla="*/ 0 h 1099567"/>
                <a:gd name="connsiteX0" fmla="*/ 1043 w 386141"/>
                <a:gd name="connsiteY0" fmla="*/ 0 h 1099567"/>
                <a:gd name="connsiteX1" fmla="*/ 386141 w 386141"/>
                <a:gd name="connsiteY1" fmla="*/ 0 h 1099567"/>
                <a:gd name="connsiteX2" fmla="*/ 386141 w 386141"/>
                <a:gd name="connsiteY2" fmla="*/ 1099567 h 1099567"/>
                <a:gd name="connsiteX3" fmla="*/ 0 w 386141"/>
                <a:gd name="connsiteY3" fmla="*/ 594459 h 1099567"/>
                <a:gd name="connsiteX4" fmla="*/ 1043 w 386141"/>
                <a:gd name="connsiteY4" fmla="*/ 0 h 1099567"/>
                <a:gd name="connsiteX0" fmla="*/ 112 w 385210"/>
                <a:gd name="connsiteY0" fmla="*/ 0 h 1099567"/>
                <a:gd name="connsiteX1" fmla="*/ 385210 w 385210"/>
                <a:gd name="connsiteY1" fmla="*/ 0 h 1099567"/>
                <a:gd name="connsiteX2" fmla="*/ 385210 w 385210"/>
                <a:gd name="connsiteY2" fmla="*/ 1099567 h 1099567"/>
                <a:gd name="connsiteX3" fmla="*/ 27 w 385210"/>
                <a:gd name="connsiteY3" fmla="*/ 536333 h 1099567"/>
                <a:gd name="connsiteX4" fmla="*/ 112 w 385210"/>
                <a:gd name="connsiteY4" fmla="*/ 0 h 1099567"/>
                <a:gd name="connsiteX0" fmla="*/ 1472 w 386570"/>
                <a:gd name="connsiteY0" fmla="*/ 0 h 1099567"/>
                <a:gd name="connsiteX1" fmla="*/ 386570 w 386570"/>
                <a:gd name="connsiteY1" fmla="*/ 0 h 1099567"/>
                <a:gd name="connsiteX2" fmla="*/ 386570 w 386570"/>
                <a:gd name="connsiteY2" fmla="*/ 1099567 h 1099567"/>
                <a:gd name="connsiteX3" fmla="*/ 0 w 386570"/>
                <a:gd name="connsiteY3" fmla="*/ 525774 h 1099567"/>
                <a:gd name="connsiteX4" fmla="*/ 1472 w 386570"/>
                <a:gd name="connsiteY4" fmla="*/ 0 h 1099567"/>
                <a:gd name="connsiteX0" fmla="*/ 6376 w 391474"/>
                <a:gd name="connsiteY0" fmla="*/ 0 h 1099567"/>
                <a:gd name="connsiteX1" fmla="*/ 391474 w 391474"/>
                <a:gd name="connsiteY1" fmla="*/ 0 h 1099567"/>
                <a:gd name="connsiteX2" fmla="*/ 391474 w 391474"/>
                <a:gd name="connsiteY2" fmla="*/ 1099567 h 1099567"/>
                <a:gd name="connsiteX3" fmla="*/ 0 w 391474"/>
                <a:gd name="connsiteY3" fmla="*/ 581945 h 1099567"/>
                <a:gd name="connsiteX4" fmla="*/ 6376 w 391474"/>
                <a:gd name="connsiteY4" fmla="*/ 0 h 1099567"/>
                <a:gd name="connsiteX0" fmla="*/ 5097 w 390195"/>
                <a:gd name="connsiteY0" fmla="*/ 0 h 1099567"/>
                <a:gd name="connsiteX1" fmla="*/ 390195 w 390195"/>
                <a:gd name="connsiteY1" fmla="*/ 0 h 1099567"/>
                <a:gd name="connsiteX2" fmla="*/ 390195 w 390195"/>
                <a:gd name="connsiteY2" fmla="*/ 1099567 h 1099567"/>
                <a:gd name="connsiteX3" fmla="*/ 0 w 390195"/>
                <a:gd name="connsiteY3" fmla="*/ 575834 h 1099567"/>
                <a:gd name="connsiteX4" fmla="*/ 5097 w 390195"/>
                <a:gd name="connsiteY4" fmla="*/ 0 h 1099567"/>
                <a:gd name="connsiteX0" fmla="*/ 5097 w 396814"/>
                <a:gd name="connsiteY0" fmla="*/ 0 h 1078432"/>
                <a:gd name="connsiteX1" fmla="*/ 390195 w 396814"/>
                <a:gd name="connsiteY1" fmla="*/ 0 h 1078432"/>
                <a:gd name="connsiteX2" fmla="*/ 396814 w 396814"/>
                <a:gd name="connsiteY2" fmla="*/ 1078432 h 1078432"/>
                <a:gd name="connsiteX3" fmla="*/ 0 w 396814"/>
                <a:gd name="connsiteY3" fmla="*/ 575834 h 1078432"/>
                <a:gd name="connsiteX4" fmla="*/ 5097 w 396814"/>
                <a:gd name="connsiteY4" fmla="*/ 0 h 1078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814" h="1078432">
                  <a:moveTo>
                    <a:pt x="5097" y="0"/>
                  </a:moveTo>
                  <a:lnTo>
                    <a:pt x="390195" y="0"/>
                  </a:lnTo>
                  <a:cubicBezTo>
                    <a:pt x="392401" y="359477"/>
                    <a:pt x="394608" y="718955"/>
                    <a:pt x="396814" y="1078432"/>
                  </a:cubicBezTo>
                  <a:lnTo>
                    <a:pt x="0" y="575834"/>
                  </a:lnTo>
                  <a:cubicBezTo>
                    <a:pt x="348" y="377681"/>
                    <a:pt x="4749" y="198153"/>
                    <a:pt x="5097" y="0"/>
                  </a:cubicBezTo>
                  <a:close/>
                </a:path>
              </a:pathLst>
            </a:custGeom>
            <a:solidFill>
              <a:srgbClr val="35BCF9"/>
            </a:solidFill>
            <a:ln>
              <a:noFill/>
            </a:ln>
            <a:effectLst>
              <a:outerShdw blurRad="38100" dist="127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>
              <a:spLocks noChangeArrowheads="1"/>
            </p:cNvSpPr>
            <p:nvPr/>
          </p:nvSpPr>
          <p:spPr bwMode="auto">
            <a:xfrm>
              <a:off x="2803128" y="3236995"/>
              <a:ext cx="4883498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9pPr>
            </a:lstStyle>
            <a:p>
              <a:r>
                <a:rPr kumimoji="0" lang="ko-KR" altLang="en-US" sz="2600" spc="-100" dirty="0" smtClean="0">
                  <a:solidFill>
                    <a:srgbClr val="35BCF9"/>
                  </a:solidFill>
                  <a:latin typeface="HY견고딕" panose="02030600000101010101" pitchFamily="18" charset="-127"/>
                  <a:ea typeface="HY견고딕" panose="02030600000101010101" pitchFamily="18" charset="-127"/>
                  <a:cs typeface="Arial" charset="0"/>
                </a:rPr>
                <a:t>북한 인식 및 추진 방향</a:t>
              </a:r>
              <a:endParaRPr kumimoji="0" lang="ko-KR" altLang="en-US" sz="2600" spc="-100" dirty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endParaRPr>
            </a:p>
          </p:txBody>
        </p:sp>
        <p:sp>
          <p:nvSpPr>
            <p:cNvPr id="22" name="평행 사변형 21"/>
            <p:cNvSpPr/>
            <p:nvPr/>
          </p:nvSpPr>
          <p:spPr>
            <a:xfrm flipH="1">
              <a:off x="1536937" y="3954682"/>
              <a:ext cx="1001218" cy="621982"/>
            </a:xfrm>
            <a:prstGeom prst="parallelogram">
              <a:avLst>
                <a:gd name="adj" fmla="val 74470"/>
              </a:avLst>
            </a:prstGeom>
            <a:solidFill>
              <a:srgbClr val="075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 rot="19298954">
              <a:off x="1951009" y="4348727"/>
              <a:ext cx="52408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400" b="1" dirty="0" smtClean="0">
                  <a:solidFill>
                    <a:schemeClr val="bg1"/>
                  </a:solidFill>
                  <a:latin typeface="Arial" pitchFamily="34" charset="0"/>
                  <a:ea typeface="HY견고딕" pitchFamily="18" charset="-127"/>
                  <a:cs typeface="Arial" pitchFamily="34" charset="0"/>
                </a:rPr>
                <a:t>03</a:t>
              </a:r>
              <a:endParaRPr kumimoji="0" lang="ko-KR" altLang="en-US" sz="2400" b="1" dirty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endParaRPr>
            </a:p>
          </p:txBody>
        </p:sp>
        <p:sp>
          <p:nvSpPr>
            <p:cNvPr id="24" name="직사각형 23"/>
            <p:cNvSpPr>
              <a:spLocks noChangeArrowheads="1"/>
            </p:cNvSpPr>
            <p:nvPr/>
          </p:nvSpPr>
          <p:spPr bwMode="auto">
            <a:xfrm>
              <a:off x="2803128" y="4237659"/>
              <a:ext cx="4883498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9pPr>
            </a:lstStyle>
            <a:p>
              <a:r>
                <a:rPr kumimoji="0" lang="ko-KR" altLang="en-US" sz="2600" spc="-100" dirty="0" smtClean="0">
                  <a:solidFill>
                    <a:srgbClr val="0A77BA"/>
                  </a:solidFill>
                  <a:latin typeface="HY견고딕" panose="02030600000101010101" pitchFamily="18" charset="-127"/>
                  <a:ea typeface="HY견고딕" panose="02030600000101010101" pitchFamily="18" charset="-127"/>
                  <a:cs typeface="Arial" charset="0"/>
                </a:rPr>
                <a:t>북한경제 및 </a:t>
              </a:r>
              <a:r>
                <a:rPr kumimoji="0" lang="ko-KR" altLang="en-US" sz="2600" spc="-100" dirty="0" err="1" smtClean="0">
                  <a:solidFill>
                    <a:srgbClr val="0A77BA"/>
                  </a:solidFill>
                  <a:latin typeface="HY견고딕" panose="02030600000101010101" pitchFamily="18" charset="-127"/>
                  <a:ea typeface="HY견고딕" panose="02030600000101010101" pitchFamily="18" charset="-127"/>
                  <a:cs typeface="Arial" charset="0"/>
                </a:rPr>
                <a:t>산업현황</a:t>
              </a:r>
              <a:endParaRPr kumimoji="0" lang="ko-KR" altLang="en-US" sz="2600" spc="-100" dirty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endParaRPr>
            </a:p>
          </p:txBody>
        </p:sp>
        <p:sp>
          <p:nvSpPr>
            <p:cNvPr id="25" name="평행 사변형 24"/>
            <p:cNvSpPr/>
            <p:nvPr/>
          </p:nvSpPr>
          <p:spPr>
            <a:xfrm flipH="1">
              <a:off x="1536937" y="4963973"/>
              <a:ext cx="1001218" cy="621982"/>
            </a:xfrm>
            <a:prstGeom prst="parallelogram">
              <a:avLst>
                <a:gd name="adj" fmla="val 74470"/>
              </a:avLst>
            </a:prstGeom>
            <a:solidFill>
              <a:srgbClr val="0431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26" name="직사각형 3"/>
            <p:cNvSpPr/>
            <p:nvPr/>
          </p:nvSpPr>
          <p:spPr>
            <a:xfrm rot="3180326" flipH="1">
              <a:off x="1755465" y="5200057"/>
              <a:ext cx="396814" cy="1167154"/>
            </a:xfrm>
            <a:custGeom>
              <a:avLst/>
              <a:gdLst>
                <a:gd name="connsiteX0" fmla="*/ 0 w 385098"/>
                <a:gd name="connsiteY0" fmla="*/ 0 h 1099567"/>
                <a:gd name="connsiteX1" fmla="*/ 385098 w 385098"/>
                <a:gd name="connsiteY1" fmla="*/ 0 h 1099567"/>
                <a:gd name="connsiteX2" fmla="*/ 385098 w 385098"/>
                <a:gd name="connsiteY2" fmla="*/ 1099567 h 1099567"/>
                <a:gd name="connsiteX3" fmla="*/ 0 w 385098"/>
                <a:gd name="connsiteY3" fmla="*/ 1099567 h 1099567"/>
                <a:gd name="connsiteX4" fmla="*/ 0 w 385098"/>
                <a:gd name="connsiteY4" fmla="*/ 0 h 1099567"/>
                <a:gd name="connsiteX0" fmla="*/ 1043 w 386141"/>
                <a:gd name="connsiteY0" fmla="*/ 0 h 1099567"/>
                <a:gd name="connsiteX1" fmla="*/ 386141 w 386141"/>
                <a:gd name="connsiteY1" fmla="*/ 0 h 1099567"/>
                <a:gd name="connsiteX2" fmla="*/ 386141 w 386141"/>
                <a:gd name="connsiteY2" fmla="*/ 1099567 h 1099567"/>
                <a:gd name="connsiteX3" fmla="*/ 0 w 386141"/>
                <a:gd name="connsiteY3" fmla="*/ 594459 h 1099567"/>
                <a:gd name="connsiteX4" fmla="*/ 1043 w 386141"/>
                <a:gd name="connsiteY4" fmla="*/ 0 h 1099567"/>
                <a:gd name="connsiteX0" fmla="*/ 112 w 385210"/>
                <a:gd name="connsiteY0" fmla="*/ 0 h 1099567"/>
                <a:gd name="connsiteX1" fmla="*/ 385210 w 385210"/>
                <a:gd name="connsiteY1" fmla="*/ 0 h 1099567"/>
                <a:gd name="connsiteX2" fmla="*/ 385210 w 385210"/>
                <a:gd name="connsiteY2" fmla="*/ 1099567 h 1099567"/>
                <a:gd name="connsiteX3" fmla="*/ 27 w 385210"/>
                <a:gd name="connsiteY3" fmla="*/ 536333 h 1099567"/>
                <a:gd name="connsiteX4" fmla="*/ 112 w 385210"/>
                <a:gd name="connsiteY4" fmla="*/ 0 h 1099567"/>
                <a:gd name="connsiteX0" fmla="*/ 1472 w 386570"/>
                <a:gd name="connsiteY0" fmla="*/ 0 h 1099567"/>
                <a:gd name="connsiteX1" fmla="*/ 386570 w 386570"/>
                <a:gd name="connsiteY1" fmla="*/ 0 h 1099567"/>
                <a:gd name="connsiteX2" fmla="*/ 386570 w 386570"/>
                <a:gd name="connsiteY2" fmla="*/ 1099567 h 1099567"/>
                <a:gd name="connsiteX3" fmla="*/ 0 w 386570"/>
                <a:gd name="connsiteY3" fmla="*/ 525774 h 1099567"/>
                <a:gd name="connsiteX4" fmla="*/ 1472 w 386570"/>
                <a:gd name="connsiteY4" fmla="*/ 0 h 1099567"/>
                <a:gd name="connsiteX0" fmla="*/ 6376 w 391474"/>
                <a:gd name="connsiteY0" fmla="*/ 0 h 1099567"/>
                <a:gd name="connsiteX1" fmla="*/ 391474 w 391474"/>
                <a:gd name="connsiteY1" fmla="*/ 0 h 1099567"/>
                <a:gd name="connsiteX2" fmla="*/ 391474 w 391474"/>
                <a:gd name="connsiteY2" fmla="*/ 1099567 h 1099567"/>
                <a:gd name="connsiteX3" fmla="*/ 0 w 391474"/>
                <a:gd name="connsiteY3" fmla="*/ 581945 h 1099567"/>
                <a:gd name="connsiteX4" fmla="*/ 6376 w 391474"/>
                <a:gd name="connsiteY4" fmla="*/ 0 h 1099567"/>
                <a:gd name="connsiteX0" fmla="*/ 5097 w 390195"/>
                <a:gd name="connsiteY0" fmla="*/ 0 h 1099567"/>
                <a:gd name="connsiteX1" fmla="*/ 390195 w 390195"/>
                <a:gd name="connsiteY1" fmla="*/ 0 h 1099567"/>
                <a:gd name="connsiteX2" fmla="*/ 390195 w 390195"/>
                <a:gd name="connsiteY2" fmla="*/ 1099567 h 1099567"/>
                <a:gd name="connsiteX3" fmla="*/ 0 w 390195"/>
                <a:gd name="connsiteY3" fmla="*/ 575834 h 1099567"/>
                <a:gd name="connsiteX4" fmla="*/ 5097 w 390195"/>
                <a:gd name="connsiteY4" fmla="*/ 0 h 1099567"/>
                <a:gd name="connsiteX0" fmla="*/ 5097 w 396814"/>
                <a:gd name="connsiteY0" fmla="*/ 0 h 1078432"/>
                <a:gd name="connsiteX1" fmla="*/ 390195 w 396814"/>
                <a:gd name="connsiteY1" fmla="*/ 0 h 1078432"/>
                <a:gd name="connsiteX2" fmla="*/ 396814 w 396814"/>
                <a:gd name="connsiteY2" fmla="*/ 1078432 h 1078432"/>
                <a:gd name="connsiteX3" fmla="*/ 0 w 396814"/>
                <a:gd name="connsiteY3" fmla="*/ 575834 h 1078432"/>
                <a:gd name="connsiteX4" fmla="*/ 5097 w 396814"/>
                <a:gd name="connsiteY4" fmla="*/ 0 h 1078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814" h="1078432">
                  <a:moveTo>
                    <a:pt x="5097" y="0"/>
                  </a:moveTo>
                  <a:lnTo>
                    <a:pt x="390195" y="0"/>
                  </a:lnTo>
                  <a:cubicBezTo>
                    <a:pt x="392401" y="359477"/>
                    <a:pt x="394608" y="718955"/>
                    <a:pt x="396814" y="1078432"/>
                  </a:cubicBezTo>
                  <a:lnTo>
                    <a:pt x="0" y="575834"/>
                  </a:lnTo>
                  <a:cubicBezTo>
                    <a:pt x="348" y="377681"/>
                    <a:pt x="4749" y="198153"/>
                    <a:pt x="5097" y="0"/>
                  </a:cubicBezTo>
                  <a:close/>
                </a:path>
              </a:pathLst>
            </a:custGeom>
            <a:solidFill>
              <a:srgbClr val="064870"/>
            </a:solidFill>
            <a:ln>
              <a:noFill/>
            </a:ln>
            <a:effectLst>
              <a:outerShdw blurRad="38100" dist="127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>
              <a:spLocks noChangeArrowheads="1"/>
            </p:cNvSpPr>
            <p:nvPr/>
          </p:nvSpPr>
          <p:spPr bwMode="auto">
            <a:xfrm>
              <a:off x="2803128" y="5246950"/>
              <a:ext cx="5099522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맑은 고딕" pitchFamily="50" charset="-127"/>
                  <a:ea typeface="굴림" pitchFamily="50" charset="-127"/>
                  <a:cs typeface="+mn-cs"/>
                </a:defRPr>
              </a:lvl9pPr>
            </a:lstStyle>
            <a:p>
              <a:r>
                <a:rPr kumimoji="0" lang="ko-KR" altLang="en-US" sz="2600" spc="-100" dirty="0" smtClean="0">
                  <a:solidFill>
                    <a:srgbClr val="064870"/>
                  </a:solidFill>
                  <a:latin typeface="HY견고딕" panose="02030600000101010101" pitchFamily="18" charset="-127"/>
                  <a:ea typeface="HY견고딕" panose="02030600000101010101" pitchFamily="18" charset="-127"/>
                  <a:cs typeface="Arial" charset="0"/>
                </a:rPr>
                <a:t>한계 및 제언</a:t>
              </a:r>
              <a:endParaRPr kumimoji="0" lang="ko-KR" altLang="en-US" sz="2600" spc="-100" dirty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endParaRPr>
            </a:p>
          </p:txBody>
        </p:sp>
        <p:grpSp>
          <p:nvGrpSpPr>
            <p:cNvPr id="28" name="그룹 27"/>
            <p:cNvGrpSpPr/>
            <p:nvPr/>
          </p:nvGrpSpPr>
          <p:grpSpPr>
            <a:xfrm>
              <a:off x="1118205" y="1939418"/>
              <a:ext cx="6991881" cy="4081983"/>
              <a:chOff x="2276501" y="1737374"/>
              <a:chExt cx="6399187" cy="4081983"/>
            </a:xfrm>
          </p:grpSpPr>
          <p:pic>
            <p:nvPicPr>
              <p:cNvPr id="29" name="그림 28" descr="line.png"/>
              <p:cNvPicPr>
                <a:picLocks noChangeAspect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 flipV="1">
                <a:off x="2276501" y="1737374"/>
                <a:ext cx="6399187" cy="549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" name="그림 29" descr="line.png"/>
              <p:cNvPicPr>
                <a:picLocks noChangeAspect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 flipV="1">
                <a:off x="2276501" y="2745119"/>
                <a:ext cx="6399187" cy="549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" name="그림 30" descr="line.png"/>
              <p:cNvPicPr>
                <a:picLocks noChangeAspect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 flipV="1">
                <a:off x="2276501" y="3754410"/>
                <a:ext cx="6399187" cy="549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2" name="그림 31" descr="line.png"/>
              <p:cNvPicPr>
                <a:picLocks noChangeAspect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 flipV="1">
                <a:off x="2276501" y="4755074"/>
                <a:ext cx="6399187" cy="549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" name="그림 32" descr="line.png"/>
              <p:cNvPicPr>
                <a:picLocks noChangeAspect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 flipV="1">
                <a:off x="2276501" y="5764365"/>
                <a:ext cx="6399187" cy="549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296001" y="255118"/>
            <a:ext cx="73610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4400" i="1" spc="-300" dirty="0" smtClean="0">
                <a:solidFill>
                  <a:srgbClr val="114C7D"/>
                </a:solidFill>
                <a:latin typeface="Arial" pitchFamily="34" charset="0"/>
                <a:cs typeface="Arial" pitchFamily="34" charset="0"/>
              </a:rPr>
              <a:t>02</a:t>
            </a:r>
            <a:endParaRPr kumimoji="0" lang="ko-KR" altLang="en-US" sz="4400" i="1" spc="-300" dirty="0">
              <a:solidFill>
                <a:srgbClr val="114C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제목 38"/>
          <p:cNvSpPr>
            <a:spLocks noGrp="1"/>
          </p:cNvSpPr>
          <p:nvPr/>
        </p:nvSpPr>
        <p:spPr bwMode="auto">
          <a:xfrm>
            <a:off x="1130424" y="255118"/>
            <a:ext cx="8013576" cy="41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fontAlgn="base" latinLnBrk="1">
              <a:spcBef>
                <a:spcPct val="0"/>
              </a:spcBef>
              <a:spcAft>
                <a:spcPct val="0"/>
              </a:spcAft>
              <a:defRPr sz="4800" b="1" kern="1200" baseline="-250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ko-KR" altLang="en-US" b="0" spc="-1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남북경협의 추진 방향</a:t>
            </a:r>
            <a:endParaRPr lang="ko-KR" altLang="en-US" b="0" spc="-1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4" name="순서도: 처리 13"/>
          <p:cNvSpPr/>
          <p:nvPr/>
        </p:nvSpPr>
        <p:spPr>
          <a:xfrm>
            <a:off x="278398" y="1001568"/>
            <a:ext cx="4423679" cy="470978"/>
          </a:xfrm>
          <a:prstGeom prst="flowChartProcess">
            <a:avLst/>
          </a:prstGeom>
          <a:solidFill>
            <a:srgbClr val="4BACC6">
              <a:alpha val="80000"/>
            </a:srgb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dirty="0" smtClean="0"/>
              <a:t>2019</a:t>
            </a:r>
            <a:r>
              <a:rPr lang="ko-KR" altLang="en-US" sz="1400" b="1" dirty="0" smtClean="0"/>
              <a:t>년 남북경협 스케치</a:t>
            </a:r>
            <a:endParaRPr lang="ko-KR" altLang="en-US" sz="1400" b="1" dirty="0"/>
          </a:p>
        </p:txBody>
      </p:sp>
      <p:sp>
        <p:nvSpPr>
          <p:cNvPr id="15" name="TextBox 18"/>
          <p:cNvSpPr txBox="1"/>
          <p:nvPr/>
        </p:nvSpPr>
        <p:spPr>
          <a:xfrm>
            <a:off x="233515" y="6018691"/>
            <a:ext cx="40414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출처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김윤서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대북정책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2019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년 국내외 금융시장 전망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2018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년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11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월</a:t>
            </a:r>
          </a:p>
        </p:txBody>
      </p:sp>
      <p:sp>
        <p:nvSpPr>
          <p:cNvPr id="17" name="TextBox 22"/>
          <p:cNvSpPr txBox="1"/>
          <p:nvPr/>
        </p:nvSpPr>
        <p:spPr bwMode="auto">
          <a:xfrm>
            <a:off x="305969" y="2723764"/>
            <a:ext cx="3865321" cy="252000"/>
          </a:xfrm>
          <a:prstGeom prst="roundRect">
            <a:avLst>
              <a:gd name="adj" fmla="val 50000"/>
            </a:avLst>
          </a:prstGeom>
          <a:solidFill>
            <a:srgbClr val="2E319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defTabSz="748277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경의선 철도 연결 구간</a:t>
            </a:r>
            <a:endParaRPr kumimoji="0" lang="ko-KR" altLang="en-US" sz="1400" kern="0" spc="-38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8" name="TextBox 27"/>
          <p:cNvSpPr txBox="1"/>
          <p:nvPr/>
        </p:nvSpPr>
        <p:spPr>
          <a:xfrm>
            <a:off x="222420" y="5654339"/>
            <a:ext cx="25763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자료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언론보도자료 재인용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신한금융투자</a:t>
            </a:r>
          </a:p>
        </p:txBody>
      </p:sp>
      <p:grpSp>
        <p:nvGrpSpPr>
          <p:cNvPr id="20" name="그룹 19"/>
          <p:cNvGrpSpPr/>
          <p:nvPr/>
        </p:nvGrpSpPr>
        <p:grpSpPr>
          <a:xfrm>
            <a:off x="294814" y="1575273"/>
            <a:ext cx="4283968" cy="358114"/>
            <a:chOff x="0" y="1228690"/>
            <a:chExt cx="4542120" cy="400110"/>
          </a:xfrm>
        </p:grpSpPr>
        <p:sp>
          <p:nvSpPr>
            <p:cNvPr id="37" name="직사각형 9"/>
            <p:cNvSpPr/>
            <p:nvPr/>
          </p:nvSpPr>
          <p:spPr>
            <a:xfrm>
              <a:off x="0" y="1228690"/>
              <a:ext cx="4427984" cy="400110"/>
            </a:xfrm>
            <a:custGeom>
              <a:avLst/>
              <a:gdLst>
                <a:gd name="connsiteX0" fmla="*/ 0 w 3428008"/>
                <a:gd name="connsiteY0" fmla="*/ 0 h 461969"/>
                <a:gd name="connsiteX1" fmla="*/ 3428008 w 3428008"/>
                <a:gd name="connsiteY1" fmla="*/ 0 h 461969"/>
                <a:gd name="connsiteX2" fmla="*/ 3428008 w 3428008"/>
                <a:gd name="connsiteY2" fmla="*/ 461969 h 461969"/>
                <a:gd name="connsiteX3" fmla="*/ 0 w 3428008"/>
                <a:gd name="connsiteY3" fmla="*/ 461969 h 461969"/>
                <a:gd name="connsiteX4" fmla="*/ 0 w 3428008"/>
                <a:gd name="connsiteY4" fmla="*/ 0 h 461969"/>
                <a:gd name="connsiteX0" fmla="*/ 0 w 3428008"/>
                <a:gd name="connsiteY0" fmla="*/ 0 h 461969"/>
                <a:gd name="connsiteX1" fmla="*/ 3428008 w 3428008"/>
                <a:gd name="connsiteY1" fmla="*/ 0 h 461969"/>
                <a:gd name="connsiteX2" fmla="*/ 3089871 w 3428008"/>
                <a:gd name="connsiteY2" fmla="*/ 461969 h 461969"/>
                <a:gd name="connsiteX3" fmla="*/ 0 w 3428008"/>
                <a:gd name="connsiteY3" fmla="*/ 461969 h 461969"/>
                <a:gd name="connsiteX4" fmla="*/ 0 w 3428008"/>
                <a:gd name="connsiteY4" fmla="*/ 0 h 461969"/>
                <a:gd name="connsiteX0" fmla="*/ 0 w 3428008"/>
                <a:gd name="connsiteY0" fmla="*/ 0 h 461969"/>
                <a:gd name="connsiteX1" fmla="*/ 3428008 w 3428008"/>
                <a:gd name="connsiteY1" fmla="*/ 0 h 461969"/>
                <a:gd name="connsiteX2" fmla="*/ 3154646 w 3428008"/>
                <a:gd name="connsiteY2" fmla="*/ 461969 h 461969"/>
                <a:gd name="connsiteX3" fmla="*/ 0 w 3428008"/>
                <a:gd name="connsiteY3" fmla="*/ 461969 h 461969"/>
                <a:gd name="connsiteX4" fmla="*/ 0 w 3428008"/>
                <a:gd name="connsiteY4" fmla="*/ 0 h 461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8008" h="461969">
                  <a:moveTo>
                    <a:pt x="0" y="0"/>
                  </a:moveTo>
                  <a:lnTo>
                    <a:pt x="3428008" y="0"/>
                  </a:lnTo>
                  <a:lnTo>
                    <a:pt x="3154646" y="461969"/>
                  </a:lnTo>
                  <a:lnTo>
                    <a:pt x="0" y="461969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BBDC3"/>
                </a:gs>
                <a:gs pos="100000">
                  <a:srgbClr val="309BA0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8" name="평행 사변형 37"/>
            <p:cNvSpPr/>
            <p:nvPr/>
          </p:nvSpPr>
          <p:spPr>
            <a:xfrm>
              <a:off x="4110072" y="1228690"/>
              <a:ext cx="432048" cy="400110"/>
            </a:xfrm>
            <a:prstGeom prst="parallelogram">
              <a:avLst>
                <a:gd name="adj" fmla="val 88782"/>
              </a:avLst>
            </a:prstGeom>
            <a:solidFill>
              <a:srgbClr val="309B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직사각형 30"/>
          <p:cNvSpPr>
            <a:spLocks noChangeArrowheads="1"/>
          </p:cNvSpPr>
          <p:nvPr/>
        </p:nvSpPr>
        <p:spPr bwMode="auto">
          <a:xfrm>
            <a:off x="468148" y="1569701"/>
            <a:ext cx="38946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kumimoji="0" lang="ko-KR" altLang="en-US" sz="1600" spc="-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대북제재와 제한적 남북 경협 재개 전망</a:t>
            </a:r>
            <a:endParaRPr kumimoji="0" lang="ko-KR" altLang="en-US" sz="1600" spc="-1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32" name="TextBox 12"/>
          <p:cNvSpPr txBox="1"/>
          <p:nvPr/>
        </p:nvSpPr>
        <p:spPr>
          <a:xfrm>
            <a:off x="292417" y="2005410"/>
            <a:ext cx="8357431" cy="646331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  <a:alpha val="1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dirty="0" smtClean="0"/>
              <a:t>현실화 가능한 남북 경협 사업으로 상반기는 철도 연결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하반기는 개성공단</a:t>
            </a:r>
            <a:r>
              <a:rPr lang="en-US" altLang="ko-KR" dirty="0" smtClean="0"/>
              <a:t>, </a:t>
            </a:r>
            <a:r>
              <a:rPr lang="ko-KR" altLang="en-US" dirty="0" smtClean="0"/>
              <a:t>금강산 관광 재개</a:t>
            </a:r>
            <a:endParaRPr lang="ko-KR" altLang="en-US" dirty="0"/>
          </a:p>
        </p:txBody>
      </p:sp>
      <p:sp>
        <p:nvSpPr>
          <p:cNvPr id="33" name="TextBox 14"/>
          <p:cNvSpPr txBox="1"/>
          <p:nvPr/>
        </p:nvSpPr>
        <p:spPr bwMode="auto">
          <a:xfrm>
            <a:off x="4786668" y="2732533"/>
            <a:ext cx="3865321" cy="252000"/>
          </a:xfrm>
          <a:prstGeom prst="roundRect">
            <a:avLst>
              <a:gd name="adj" fmla="val 50000"/>
            </a:avLst>
          </a:prstGeom>
          <a:solidFill>
            <a:srgbClr val="2E319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defTabSz="748277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동해선 남측 </a:t>
            </a:r>
            <a:r>
              <a:rPr kumimoji="0" lang="ko-KR" altLang="en-US" sz="1400" kern="0" spc="-38" dirty="0" err="1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미연결</a:t>
            </a: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 구간</a:t>
            </a:r>
            <a:endParaRPr kumimoji="0" lang="ko-KR" altLang="en-US" sz="1400" kern="0" spc="-38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34" name="그림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970" y="3109665"/>
            <a:ext cx="4124264" cy="2504537"/>
          </a:xfrm>
          <a:prstGeom prst="rect">
            <a:avLst/>
          </a:prstGeom>
        </p:spPr>
      </p:pic>
      <p:pic>
        <p:nvPicPr>
          <p:cNvPr id="35" name="그림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1490" y="3123590"/>
            <a:ext cx="4104456" cy="2502170"/>
          </a:xfrm>
          <a:prstGeom prst="rect">
            <a:avLst/>
          </a:prstGeom>
        </p:spPr>
      </p:pic>
      <p:sp>
        <p:nvSpPr>
          <p:cNvPr id="36" name="Oval 35"/>
          <p:cNvSpPr>
            <a:spLocks noChangeArrowheads="1"/>
          </p:cNvSpPr>
          <p:nvPr/>
        </p:nvSpPr>
        <p:spPr bwMode="auto">
          <a:xfrm>
            <a:off x="8635831" y="6537572"/>
            <a:ext cx="285750" cy="275804"/>
          </a:xfrm>
          <a:prstGeom prst="ellipse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4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HY헤드라인M" panose="02030600000101010101" pitchFamily="18" charset="-127"/>
              </a:rPr>
              <a:t>22</a:t>
            </a:r>
            <a:endParaRPr lang="en-US" altLang="ko-KR" sz="1400" b="1" dirty="0">
              <a:solidFill>
                <a:schemeClr val="bg1"/>
              </a:solidFill>
              <a:latin typeface="Trebuchet MS" panose="020B0603020202020204" pitchFamily="34" charset="0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299593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562" y="32230"/>
            <a:ext cx="323691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539552" y="980728"/>
            <a:ext cx="6418609" cy="15696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en-US" altLang="ko-KR" sz="4800" spc="-150" dirty="0" smtClean="0">
                <a:solidFill>
                  <a:srgbClr val="35BCF9"/>
                </a:solidFill>
                <a:latin typeface="Arial" pitchFamily="34" charset="0"/>
                <a:cs typeface="Arial" pitchFamily="34" charset="0"/>
              </a:rPr>
              <a:t>Chapter.03</a:t>
            </a:r>
          </a:p>
          <a:p>
            <a:r>
              <a:rPr lang="ko-KR" altLang="en-US" sz="4800" spc="-150" dirty="0" smtClean="0">
                <a:latin typeface="HY견고딕" panose="02030600000101010101" pitchFamily="18" charset="-127"/>
                <a:ea typeface="HY견고딕" panose="02030600000101010101" pitchFamily="18" charset="-127"/>
                <a:cs typeface="Arial" pitchFamily="34" charset="0"/>
              </a:rPr>
              <a:t>북한경제 및 </a:t>
            </a:r>
            <a:r>
              <a:rPr lang="ko-KR" altLang="en-US" sz="4800" spc="-150" dirty="0" err="1" smtClean="0">
                <a:latin typeface="HY견고딕" panose="02030600000101010101" pitchFamily="18" charset="-127"/>
                <a:ea typeface="HY견고딕" panose="02030600000101010101" pitchFamily="18" charset="-127"/>
                <a:cs typeface="Arial" pitchFamily="34" charset="0"/>
              </a:rPr>
              <a:t>산업현황</a:t>
            </a:r>
            <a:endParaRPr lang="ko-KR" altLang="en-US" sz="4800" spc="-150" dirty="0">
              <a:latin typeface="HY견고딕" panose="02030600000101010101" pitchFamily="18" charset="-127"/>
              <a:ea typeface="HY견고딕" panose="02030600000101010101" pitchFamily="18" charset="-127"/>
              <a:cs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3057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제목 38"/>
          <p:cNvSpPr>
            <a:spLocks noGrp="1"/>
          </p:cNvSpPr>
          <p:nvPr/>
        </p:nvSpPr>
        <p:spPr bwMode="auto">
          <a:xfrm>
            <a:off x="946751" y="484982"/>
            <a:ext cx="8013576" cy="41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fontAlgn="base" latinLnBrk="1">
              <a:spcBef>
                <a:spcPct val="0"/>
              </a:spcBef>
              <a:spcAft>
                <a:spcPct val="0"/>
              </a:spcAft>
              <a:defRPr sz="4800" b="1" kern="1200" baseline="-250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ko-KR" altLang="en-US" b="0" spc="-1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북한의 거시경제 및 </a:t>
            </a:r>
            <a:r>
              <a:rPr lang="ko-KR" altLang="en-US" b="0" spc="-1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산업현황</a:t>
            </a:r>
            <a:endParaRPr lang="ko-KR" altLang="en-US" b="0" spc="-1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236422" y="427311"/>
            <a:ext cx="73610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4400" i="1" spc="-300" dirty="0" smtClean="0">
                <a:solidFill>
                  <a:srgbClr val="114C7D"/>
                </a:solidFill>
                <a:latin typeface="Arial" pitchFamily="34" charset="0"/>
                <a:cs typeface="Arial" pitchFamily="34" charset="0"/>
              </a:rPr>
              <a:t>01</a:t>
            </a:r>
            <a:endParaRPr kumimoji="0" lang="ko-KR" altLang="en-US" sz="4400" i="1" spc="-300" dirty="0">
              <a:solidFill>
                <a:srgbClr val="114C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순서도: 처리 22"/>
          <p:cNvSpPr/>
          <p:nvPr/>
        </p:nvSpPr>
        <p:spPr>
          <a:xfrm>
            <a:off x="242739" y="1320329"/>
            <a:ext cx="4423679" cy="470978"/>
          </a:xfrm>
          <a:prstGeom prst="flowChartProcess">
            <a:avLst/>
          </a:prstGeom>
          <a:solidFill>
            <a:srgbClr val="4BACC6">
              <a:alpha val="80000"/>
            </a:srgb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400" b="1" dirty="0" smtClean="0"/>
              <a:t>북한의 경제성장 현황</a:t>
            </a:r>
            <a:endParaRPr lang="ko-KR" altLang="en-US" sz="1400" b="1" dirty="0"/>
          </a:p>
        </p:txBody>
      </p:sp>
      <p:sp>
        <p:nvSpPr>
          <p:cNvPr id="24" name="TextBox 18"/>
          <p:cNvSpPr txBox="1"/>
          <p:nvPr/>
        </p:nvSpPr>
        <p:spPr>
          <a:xfrm>
            <a:off x="186761" y="5775067"/>
            <a:ext cx="40863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출처 </a:t>
            </a:r>
            <a:r>
              <a:rPr lang="en-US" altLang="ko-KR" sz="1000" dirty="0">
                <a:latin typeface="Arial" pitchFamily="34" charset="0"/>
                <a:cs typeface="Arial" pitchFamily="34" charset="0"/>
              </a:rPr>
              <a:t>: http://www.bok.or.kr/portal/main/contents.do?menuNo=200090</a:t>
            </a:r>
            <a:endParaRPr lang="ko-KR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252074" y="1902671"/>
            <a:ext cx="8348212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6" name="TextBox 325"/>
          <p:cNvSpPr txBox="1">
            <a:spLocks noChangeArrowheads="1"/>
          </p:cNvSpPr>
          <p:nvPr/>
        </p:nvSpPr>
        <p:spPr bwMode="auto">
          <a:xfrm>
            <a:off x="309689" y="1924187"/>
            <a:ext cx="820236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en-US" altLang="ko-KR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2017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년 기준 북한의 국민총소득</a:t>
            </a:r>
            <a:r>
              <a:rPr kumimoji="0" lang="en-US" altLang="ko-KR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(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명목 </a:t>
            </a:r>
            <a:r>
              <a:rPr kumimoji="0" lang="en-US" altLang="ko-KR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GNI)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은</a:t>
            </a:r>
            <a:r>
              <a:rPr kumimoji="0" lang="en-US" altLang="ko-KR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 36.6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조 원으로 남한과 </a:t>
            </a:r>
            <a:r>
              <a:rPr kumimoji="0" lang="en-US" altLang="ko-KR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47.2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배 차이가 남</a:t>
            </a:r>
            <a:endParaRPr kumimoji="0" lang="ko-KR" altLang="en-US" sz="1300" spc="-50" dirty="0">
              <a:solidFill>
                <a:srgbClr val="35BCF9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191114" y="1902671"/>
            <a:ext cx="45719" cy="288000"/>
          </a:xfrm>
          <a:prstGeom prst="rect">
            <a:avLst/>
          </a:prstGeom>
          <a:solidFill>
            <a:srgbClr val="35BC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252074" y="2269856"/>
            <a:ext cx="8348212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9" name="TextBox 325"/>
          <p:cNvSpPr txBox="1">
            <a:spLocks noChangeArrowheads="1"/>
          </p:cNvSpPr>
          <p:nvPr/>
        </p:nvSpPr>
        <p:spPr bwMode="auto">
          <a:xfrm>
            <a:off x="309689" y="2291372"/>
            <a:ext cx="820236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1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인당 국민총소득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(GNI)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는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 146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만 원으로 남한과 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23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배 차이가 남</a:t>
            </a:r>
            <a:endParaRPr kumimoji="0" lang="ko-KR" altLang="en-US" sz="1300" spc="-50" dirty="0">
              <a:solidFill>
                <a:srgbClr val="0A77BA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191114" y="2269856"/>
            <a:ext cx="45719" cy="288000"/>
          </a:xfrm>
          <a:prstGeom prst="rect">
            <a:avLst/>
          </a:prstGeom>
          <a:solidFill>
            <a:srgbClr val="0A7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252074" y="2636944"/>
            <a:ext cx="8348212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0" name="TextBox 325"/>
          <p:cNvSpPr txBox="1">
            <a:spLocks noChangeArrowheads="1"/>
          </p:cNvSpPr>
          <p:nvPr/>
        </p:nvSpPr>
        <p:spPr bwMode="auto">
          <a:xfrm>
            <a:off x="309689" y="2658460"/>
            <a:ext cx="8202365" cy="259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경제성장률을 보면 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2017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년에 마이너스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(-) 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성장 이었음</a:t>
            </a:r>
            <a:endParaRPr kumimoji="0" lang="ko-KR" altLang="en-US" sz="1300" spc="-50" dirty="0">
              <a:solidFill>
                <a:srgbClr val="06487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191114" y="2636944"/>
            <a:ext cx="45719" cy="288000"/>
          </a:xfrm>
          <a:prstGeom prst="rect">
            <a:avLst/>
          </a:prstGeom>
          <a:solidFill>
            <a:srgbClr val="0648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2" name="TextBox 22"/>
          <p:cNvSpPr txBox="1"/>
          <p:nvPr/>
        </p:nvSpPr>
        <p:spPr bwMode="auto">
          <a:xfrm>
            <a:off x="186761" y="3128259"/>
            <a:ext cx="4218967" cy="252000"/>
          </a:xfrm>
          <a:prstGeom prst="roundRect">
            <a:avLst>
              <a:gd name="adj" fmla="val 50000"/>
            </a:avLst>
          </a:prstGeom>
          <a:solidFill>
            <a:srgbClr val="2E319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defTabSz="748277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북한의 인구</a:t>
            </a:r>
            <a:r>
              <a:rPr kumimoji="0" lang="en-US" altLang="ko-KR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명목 </a:t>
            </a:r>
            <a:r>
              <a:rPr kumimoji="0" lang="en-US" altLang="ko-KR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GNI, 1</a:t>
            </a: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인당 </a:t>
            </a:r>
            <a:r>
              <a:rPr kumimoji="0" lang="en-US" altLang="ko-KR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GNI, </a:t>
            </a: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경제성장률</a:t>
            </a:r>
            <a:endParaRPr kumimoji="0" lang="ko-KR" altLang="en-US" sz="1400" kern="0" spc="-38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3" name="TextBox 27"/>
          <p:cNvSpPr txBox="1"/>
          <p:nvPr/>
        </p:nvSpPr>
        <p:spPr>
          <a:xfrm>
            <a:off x="183674" y="5496546"/>
            <a:ext cx="27045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자료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한국은행 남북한의 주요경제지표 비교</a:t>
            </a:r>
          </a:p>
        </p:txBody>
      </p:sp>
      <p:pic>
        <p:nvPicPr>
          <p:cNvPr id="44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226" y="3484096"/>
            <a:ext cx="8408060" cy="1882993"/>
          </a:xfrm>
          <a:prstGeom prst="rect">
            <a:avLst/>
          </a:prstGeom>
        </p:spPr>
      </p:pic>
      <p:sp>
        <p:nvSpPr>
          <p:cNvPr id="45" name="Oval 35"/>
          <p:cNvSpPr>
            <a:spLocks noChangeArrowheads="1"/>
          </p:cNvSpPr>
          <p:nvPr/>
        </p:nvSpPr>
        <p:spPr bwMode="auto">
          <a:xfrm>
            <a:off x="8600172" y="6502769"/>
            <a:ext cx="285750" cy="275804"/>
          </a:xfrm>
          <a:prstGeom prst="ellipse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4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HY헤드라인M" panose="02030600000101010101" pitchFamily="18" charset="-127"/>
              </a:rPr>
              <a:t>19</a:t>
            </a:r>
            <a:endParaRPr lang="en-US" altLang="ko-KR" sz="1400" b="1" dirty="0">
              <a:solidFill>
                <a:schemeClr val="bg1"/>
              </a:solidFill>
              <a:latin typeface="Trebuchet MS" panose="020B0603020202020204" pitchFamily="34" charset="0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620108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제목 38"/>
          <p:cNvSpPr>
            <a:spLocks noGrp="1"/>
          </p:cNvSpPr>
          <p:nvPr/>
        </p:nvSpPr>
        <p:spPr bwMode="auto">
          <a:xfrm>
            <a:off x="946751" y="484982"/>
            <a:ext cx="8013576" cy="41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fontAlgn="base" latinLnBrk="1">
              <a:spcBef>
                <a:spcPct val="0"/>
              </a:spcBef>
              <a:spcAft>
                <a:spcPct val="0"/>
              </a:spcAft>
              <a:defRPr sz="4800" b="1" kern="1200" baseline="-250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ko-KR" altLang="en-US" b="0" spc="-1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북한의 거시경제 및 </a:t>
            </a:r>
            <a:r>
              <a:rPr lang="ko-KR" altLang="en-US" b="0" spc="-1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산업현황</a:t>
            </a:r>
            <a:endParaRPr lang="ko-KR" altLang="en-US" b="0" spc="-1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236422" y="427311"/>
            <a:ext cx="73610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4400" i="1" spc="-300" dirty="0" smtClean="0">
                <a:solidFill>
                  <a:srgbClr val="114C7D"/>
                </a:solidFill>
                <a:latin typeface="Arial" pitchFamily="34" charset="0"/>
                <a:cs typeface="Arial" pitchFamily="34" charset="0"/>
              </a:rPr>
              <a:t>01</a:t>
            </a:r>
            <a:endParaRPr kumimoji="0" lang="ko-KR" altLang="en-US" sz="4400" i="1" spc="-300" dirty="0">
              <a:solidFill>
                <a:srgbClr val="114C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순서도: 처리 18"/>
          <p:cNvSpPr/>
          <p:nvPr/>
        </p:nvSpPr>
        <p:spPr>
          <a:xfrm>
            <a:off x="425973" y="1299643"/>
            <a:ext cx="4423679" cy="470978"/>
          </a:xfrm>
          <a:prstGeom prst="flowChartProcess">
            <a:avLst/>
          </a:prstGeom>
          <a:solidFill>
            <a:srgbClr val="4BACC6">
              <a:alpha val="80000"/>
            </a:srgb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400" b="1" dirty="0" smtClean="0"/>
              <a:t>북한의 경제성장 현황</a:t>
            </a:r>
            <a:endParaRPr lang="ko-KR" altLang="en-US" sz="1400" b="1" dirty="0"/>
          </a:p>
        </p:txBody>
      </p:sp>
      <p:sp>
        <p:nvSpPr>
          <p:cNvPr id="20" name="TextBox 18"/>
          <p:cNvSpPr txBox="1"/>
          <p:nvPr/>
        </p:nvSpPr>
        <p:spPr>
          <a:xfrm>
            <a:off x="369995" y="6207115"/>
            <a:ext cx="40863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출처 </a:t>
            </a:r>
            <a:r>
              <a:rPr lang="en-US" altLang="ko-KR" sz="1000" dirty="0">
                <a:latin typeface="Arial" pitchFamily="34" charset="0"/>
                <a:cs typeface="Arial" pitchFamily="34" charset="0"/>
              </a:rPr>
              <a:t>: http://www.bok.or.kr/portal/main/contents.do?menuNo=200090</a:t>
            </a:r>
            <a:endParaRPr lang="ko-KR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22"/>
          <p:cNvSpPr txBox="1"/>
          <p:nvPr/>
        </p:nvSpPr>
        <p:spPr bwMode="auto">
          <a:xfrm>
            <a:off x="426232" y="2004186"/>
            <a:ext cx="4218967" cy="252000"/>
          </a:xfrm>
          <a:prstGeom prst="roundRect">
            <a:avLst>
              <a:gd name="adj" fmla="val 50000"/>
            </a:avLst>
          </a:prstGeom>
          <a:solidFill>
            <a:srgbClr val="2E319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defTabSz="748277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북한의 산업별 성장률</a:t>
            </a:r>
            <a:r>
              <a:rPr kumimoji="0" lang="en-US" altLang="ko-KR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단위 </a:t>
            </a:r>
            <a:r>
              <a:rPr kumimoji="0" lang="en-US" altLang="ko-KR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: %)</a:t>
            </a:r>
            <a:endParaRPr kumimoji="0" lang="ko-KR" altLang="en-US" sz="1400" kern="0" spc="-38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2" name="TextBox 27"/>
          <p:cNvSpPr txBox="1"/>
          <p:nvPr/>
        </p:nvSpPr>
        <p:spPr>
          <a:xfrm>
            <a:off x="366908" y="5928594"/>
            <a:ext cx="27045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자료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한국은행 남북한의 주요경제지표 비교</a:t>
            </a:r>
          </a:p>
        </p:txBody>
      </p:sp>
      <p:pic>
        <p:nvPicPr>
          <p:cNvPr id="33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697" y="2414841"/>
            <a:ext cx="8345394" cy="3441745"/>
          </a:xfrm>
          <a:prstGeom prst="rect">
            <a:avLst/>
          </a:prstGeom>
        </p:spPr>
      </p:pic>
      <p:sp>
        <p:nvSpPr>
          <p:cNvPr id="46" name="Oval 35"/>
          <p:cNvSpPr>
            <a:spLocks noChangeArrowheads="1"/>
          </p:cNvSpPr>
          <p:nvPr/>
        </p:nvSpPr>
        <p:spPr bwMode="auto">
          <a:xfrm>
            <a:off x="8664441" y="6453336"/>
            <a:ext cx="285750" cy="275804"/>
          </a:xfrm>
          <a:prstGeom prst="ellipse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4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HY헤드라인M" panose="02030600000101010101" pitchFamily="18" charset="-127"/>
              </a:rPr>
              <a:t>20</a:t>
            </a:r>
            <a:endParaRPr lang="en-US" altLang="ko-KR" sz="1400" b="1" dirty="0">
              <a:solidFill>
                <a:schemeClr val="bg1"/>
              </a:solidFill>
              <a:latin typeface="Trebuchet MS" panose="020B0603020202020204" pitchFamily="34" charset="0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283819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제목 38"/>
          <p:cNvSpPr>
            <a:spLocks noGrp="1"/>
          </p:cNvSpPr>
          <p:nvPr/>
        </p:nvSpPr>
        <p:spPr bwMode="auto">
          <a:xfrm>
            <a:off x="946751" y="484982"/>
            <a:ext cx="8013576" cy="41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fontAlgn="base" latinLnBrk="1">
              <a:spcBef>
                <a:spcPct val="0"/>
              </a:spcBef>
              <a:spcAft>
                <a:spcPct val="0"/>
              </a:spcAft>
              <a:defRPr sz="4800" b="1" kern="1200" baseline="-250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ko-KR" altLang="en-US" b="0" spc="-1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북한의 거시경제 및 </a:t>
            </a:r>
            <a:r>
              <a:rPr lang="ko-KR" altLang="en-US" b="0" spc="-1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산업현황</a:t>
            </a:r>
            <a:endParaRPr lang="ko-KR" altLang="en-US" b="0" spc="-1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236422" y="427311"/>
            <a:ext cx="73610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4400" i="1" spc="-300" dirty="0" smtClean="0">
                <a:solidFill>
                  <a:srgbClr val="114C7D"/>
                </a:solidFill>
                <a:latin typeface="Arial" pitchFamily="34" charset="0"/>
                <a:cs typeface="Arial" pitchFamily="34" charset="0"/>
              </a:rPr>
              <a:t>01</a:t>
            </a:r>
            <a:endParaRPr kumimoji="0" lang="ko-KR" altLang="en-US" sz="4400" i="1" spc="-300" dirty="0">
              <a:solidFill>
                <a:srgbClr val="114C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순서도: 처리 9"/>
          <p:cNvSpPr/>
          <p:nvPr/>
        </p:nvSpPr>
        <p:spPr>
          <a:xfrm>
            <a:off x="279941" y="1227635"/>
            <a:ext cx="4423679" cy="470978"/>
          </a:xfrm>
          <a:prstGeom prst="flowChartProcess">
            <a:avLst/>
          </a:prstGeom>
          <a:solidFill>
            <a:srgbClr val="4BACC6">
              <a:alpha val="80000"/>
            </a:srgb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400" b="1" dirty="0" smtClean="0"/>
              <a:t>북한의 경제성장 현황</a:t>
            </a:r>
            <a:endParaRPr lang="ko-KR" altLang="en-US" sz="1400" b="1" dirty="0"/>
          </a:p>
        </p:txBody>
      </p:sp>
      <p:sp>
        <p:nvSpPr>
          <p:cNvPr id="11" name="TextBox 18"/>
          <p:cNvSpPr txBox="1"/>
          <p:nvPr/>
        </p:nvSpPr>
        <p:spPr>
          <a:xfrm>
            <a:off x="223963" y="6135107"/>
            <a:ext cx="40863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출처 </a:t>
            </a:r>
            <a:r>
              <a:rPr lang="en-US" altLang="ko-KR" sz="1000" dirty="0">
                <a:latin typeface="Arial" pitchFamily="34" charset="0"/>
                <a:cs typeface="Arial" pitchFamily="34" charset="0"/>
              </a:rPr>
              <a:t>: http://www.bok.or.kr/portal/main/contents.do?menuNo=200090</a:t>
            </a:r>
            <a:endParaRPr lang="ko-KR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22"/>
          <p:cNvSpPr txBox="1"/>
          <p:nvPr/>
        </p:nvSpPr>
        <p:spPr bwMode="auto">
          <a:xfrm>
            <a:off x="280200" y="1968154"/>
            <a:ext cx="4218967" cy="252000"/>
          </a:xfrm>
          <a:prstGeom prst="roundRect">
            <a:avLst>
              <a:gd name="adj" fmla="val 50000"/>
            </a:avLst>
          </a:prstGeom>
          <a:solidFill>
            <a:srgbClr val="2E319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defTabSz="748277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북한의 산업구조</a:t>
            </a:r>
            <a:r>
              <a:rPr kumimoji="0" lang="en-US" altLang="ko-KR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단위 </a:t>
            </a:r>
            <a:r>
              <a:rPr kumimoji="0" lang="en-US" altLang="ko-KR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: %)</a:t>
            </a:r>
            <a:endParaRPr kumimoji="0" lang="ko-KR" altLang="en-US" sz="1400" kern="0" spc="-38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220876" y="5856586"/>
            <a:ext cx="27045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자료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한국은행 남북한의 주요경제지표 비교</a:t>
            </a:r>
          </a:p>
        </p:txBody>
      </p:sp>
      <p:pic>
        <p:nvPicPr>
          <p:cNvPr id="14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665" y="2414841"/>
            <a:ext cx="8345394" cy="3441745"/>
          </a:xfrm>
          <a:prstGeom prst="rect">
            <a:avLst/>
          </a:prstGeom>
        </p:spPr>
      </p:pic>
      <p:sp>
        <p:nvSpPr>
          <p:cNvPr id="15" name="Oval 35"/>
          <p:cNvSpPr>
            <a:spLocks noChangeArrowheads="1"/>
          </p:cNvSpPr>
          <p:nvPr/>
        </p:nvSpPr>
        <p:spPr bwMode="auto">
          <a:xfrm>
            <a:off x="8637374" y="6537572"/>
            <a:ext cx="285750" cy="275804"/>
          </a:xfrm>
          <a:prstGeom prst="ellipse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4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HY헤드라인M" panose="02030600000101010101" pitchFamily="18" charset="-127"/>
              </a:rPr>
              <a:t>29</a:t>
            </a:r>
            <a:endParaRPr lang="en-US" altLang="ko-KR" sz="1400" b="1" dirty="0">
              <a:solidFill>
                <a:schemeClr val="bg1"/>
              </a:solidFill>
              <a:latin typeface="Trebuchet MS" panose="020B0603020202020204" pitchFamily="34" charset="0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3826632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제목 38"/>
          <p:cNvSpPr>
            <a:spLocks noGrp="1"/>
          </p:cNvSpPr>
          <p:nvPr/>
        </p:nvSpPr>
        <p:spPr bwMode="auto">
          <a:xfrm>
            <a:off x="946751" y="484982"/>
            <a:ext cx="8013576" cy="41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fontAlgn="base" latinLnBrk="1">
              <a:spcBef>
                <a:spcPct val="0"/>
              </a:spcBef>
              <a:spcAft>
                <a:spcPct val="0"/>
              </a:spcAft>
              <a:defRPr sz="4800" b="1" kern="1200" baseline="-250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ko-KR" altLang="en-US" b="0" spc="-1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북한의 거시경제 및 </a:t>
            </a:r>
            <a:r>
              <a:rPr lang="ko-KR" altLang="en-US" b="0" spc="-1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산업현황</a:t>
            </a:r>
            <a:endParaRPr lang="ko-KR" altLang="en-US" b="0" spc="-1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236422" y="427311"/>
            <a:ext cx="73610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4400" i="1" spc="-300" dirty="0" smtClean="0">
                <a:solidFill>
                  <a:srgbClr val="114C7D"/>
                </a:solidFill>
                <a:latin typeface="Arial" pitchFamily="34" charset="0"/>
                <a:cs typeface="Arial" pitchFamily="34" charset="0"/>
              </a:rPr>
              <a:t>01</a:t>
            </a:r>
            <a:endParaRPr kumimoji="0" lang="ko-KR" altLang="en-US" sz="4400" i="1" spc="-300" dirty="0">
              <a:solidFill>
                <a:srgbClr val="114C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순서도: 처리 9"/>
          <p:cNvSpPr/>
          <p:nvPr/>
        </p:nvSpPr>
        <p:spPr>
          <a:xfrm>
            <a:off x="279941" y="1227635"/>
            <a:ext cx="4423679" cy="470978"/>
          </a:xfrm>
          <a:prstGeom prst="flowChartProcess">
            <a:avLst/>
          </a:prstGeom>
          <a:solidFill>
            <a:srgbClr val="4BACC6">
              <a:alpha val="80000"/>
            </a:srgb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400" b="1" dirty="0" smtClean="0"/>
              <a:t>북한의 경제성장 현황</a:t>
            </a:r>
            <a:endParaRPr lang="ko-KR" altLang="en-US" sz="1400" b="1" dirty="0"/>
          </a:p>
        </p:txBody>
      </p:sp>
      <p:sp>
        <p:nvSpPr>
          <p:cNvPr id="16" name="TextBox 18"/>
          <p:cNvSpPr txBox="1"/>
          <p:nvPr/>
        </p:nvSpPr>
        <p:spPr>
          <a:xfrm>
            <a:off x="223963" y="5981048"/>
            <a:ext cx="40863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출처 </a:t>
            </a:r>
            <a:r>
              <a:rPr lang="en-US" altLang="ko-KR" sz="1000" dirty="0">
                <a:latin typeface="Arial" pitchFamily="34" charset="0"/>
                <a:cs typeface="Arial" pitchFamily="34" charset="0"/>
              </a:rPr>
              <a:t>: http://www.bok.or.kr/portal/main/contents.do?menuNo=200090</a:t>
            </a:r>
            <a:endParaRPr lang="ko-KR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22"/>
          <p:cNvSpPr txBox="1"/>
          <p:nvPr/>
        </p:nvSpPr>
        <p:spPr bwMode="auto">
          <a:xfrm>
            <a:off x="280200" y="1814095"/>
            <a:ext cx="4218967" cy="252000"/>
          </a:xfrm>
          <a:prstGeom prst="roundRect">
            <a:avLst>
              <a:gd name="adj" fmla="val 50000"/>
            </a:avLst>
          </a:prstGeom>
          <a:solidFill>
            <a:srgbClr val="2E319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defTabSz="748277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북한의 산업구조</a:t>
            </a:r>
            <a:r>
              <a:rPr kumimoji="0" lang="en-US" altLang="ko-KR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단위 </a:t>
            </a:r>
            <a:r>
              <a:rPr kumimoji="0" lang="en-US" altLang="ko-KR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: %)</a:t>
            </a:r>
            <a:endParaRPr kumimoji="0" lang="ko-KR" altLang="en-US" sz="1400" kern="0" spc="-38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8" name="TextBox 27"/>
          <p:cNvSpPr txBox="1"/>
          <p:nvPr/>
        </p:nvSpPr>
        <p:spPr>
          <a:xfrm>
            <a:off x="220876" y="5702527"/>
            <a:ext cx="27045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자료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한국은행 남북한의 주요경제지표 비교</a:t>
            </a:r>
          </a:p>
        </p:txBody>
      </p:sp>
      <p:pic>
        <p:nvPicPr>
          <p:cNvPr id="19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665" y="2260782"/>
            <a:ext cx="8345394" cy="3441745"/>
          </a:xfrm>
          <a:prstGeom prst="rect">
            <a:avLst/>
          </a:prstGeom>
        </p:spPr>
      </p:pic>
      <p:sp>
        <p:nvSpPr>
          <p:cNvPr id="20" name="Oval 35"/>
          <p:cNvSpPr>
            <a:spLocks noChangeArrowheads="1"/>
          </p:cNvSpPr>
          <p:nvPr/>
        </p:nvSpPr>
        <p:spPr bwMode="auto">
          <a:xfrm>
            <a:off x="8637374" y="6453336"/>
            <a:ext cx="285750" cy="275804"/>
          </a:xfrm>
          <a:prstGeom prst="ellipse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4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HY헤드라인M" panose="02030600000101010101" pitchFamily="18" charset="-127"/>
              </a:rPr>
              <a:t>29</a:t>
            </a:r>
            <a:endParaRPr lang="en-US" altLang="ko-KR" sz="1400" b="1" dirty="0">
              <a:solidFill>
                <a:schemeClr val="bg1"/>
              </a:solidFill>
              <a:latin typeface="Trebuchet MS" panose="020B0603020202020204" pitchFamily="34" charset="0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628452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제목 38"/>
          <p:cNvSpPr>
            <a:spLocks noGrp="1"/>
          </p:cNvSpPr>
          <p:nvPr/>
        </p:nvSpPr>
        <p:spPr bwMode="auto">
          <a:xfrm>
            <a:off x="946751" y="484982"/>
            <a:ext cx="8013576" cy="41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fontAlgn="base" latinLnBrk="1">
              <a:spcBef>
                <a:spcPct val="0"/>
              </a:spcBef>
              <a:spcAft>
                <a:spcPct val="0"/>
              </a:spcAft>
              <a:defRPr sz="4800" b="1" kern="1200" baseline="-250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ko-KR" altLang="en-US" b="0" spc="-1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북한의 거시경제 및 </a:t>
            </a:r>
            <a:r>
              <a:rPr lang="ko-KR" altLang="en-US" b="0" spc="-1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산업현황</a:t>
            </a:r>
            <a:endParaRPr lang="ko-KR" altLang="en-US" b="0" spc="-1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236422" y="427311"/>
            <a:ext cx="73610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4400" i="1" spc="-300" dirty="0" smtClean="0">
                <a:solidFill>
                  <a:srgbClr val="114C7D"/>
                </a:solidFill>
                <a:latin typeface="Arial" pitchFamily="34" charset="0"/>
                <a:cs typeface="Arial" pitchFamily="34" charset="0"/>
              </a:rPr>
              <a:t>01</a:t>
            </a:r>
            <a:endParaRPr kumimoji="0" lang="ko-KR" altLang="en-US" sz="4400" i="1" spc="-300" dirty="0">
              <a:solidFill>
                <a:srgbClr val="114C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순서도: 처리 9"/>
          <p:cNvSpPr/>
          <p:nvPr/>
        </p:nvSpPr>
        <p:spPr>
          <a:xfrm>
            <a:off x="279941" y="1227635"/>
            <a:ext cx="4423679" cy="470978"/>
          </a:xfrm>
          <a:prstGeom prst="flowChartProcess">
            <a:avLst/>
          </a:prstGeom>
          <a:solidFill>
            <a:srgbClr val="4BACC6">
              <a:alpha val="80000"/>
            </a:srgb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400" b="1" dirty="0" smtClean="0"/>
              <a:t>북한의 경제성장 현황</a:t>
            </a:r>
            <a:endParaRPr lang="ko-KR" altLang="en-US" sz="1400" b="1" dirty="0"/>
          </a:p>
        </p:txBody>
      </p:sp>
      <p:sp>
        <p:nvSpPr>
          <p:cNvPr id="11" name="TextBox 18"/>
          <p:cNvSpPr txBox="1"/>
          <p:nvPr/>
        </p:nvSpPr>
        <p:spPr>
          <a:xfrm>
            <a:off x="223963" y="5312290"/>
            <a:ext cx="40863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출처 </a:t>
            </a:r>
            <a:r>
              <a:rPr lang="en-US" altLang="ko-KR" sz="1000" dirty="0">
                <a:latin typeface="Arial" pitchFamily="34" charset="0"/>
                <a:cs typeface="Arial" pitchFamily="34" charset="0"/>
              </a:rPr>
              <a:t>: http://www.bok.or.kr/portal/main/contents.do?menuNo=200090</a:t>
            </a:r>
            <a:endParaRPr lang="ko-KR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220876" y="5033769"/>
            <a:ext cx="27045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자료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한국은행 남북한의 주요경제지표 비교</a:t>
            </a:r>
          </a:p>
        </p:txBody>
      </p:sp>
      <p:pic>
        <p:nvPicPr>
          <p:cNvPr id="13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772" y="1958111"/>
            <a:ext cx="8323282" cy="2949556"/>
          </a:xfrm>
          <a:prstGeom prst="rect">
            <a:avLst/>
          </a:prstGeom>
        </p:spPr>
      </p:pic>
      <p:sp>
        <p:nvSpPr>
          <p:cNvPr id="14" name="Oval 35"/>
          <p:cNvSpPr>
            <a:spLocks noChangeArrowheads="1"/>
          </p:cNvSpPr>
          <p:nvPr/>
        </p:nvSpPr>
        <p:spPr bwMode="auto">
          <a:xfrm>
            <a:off x="8637374" y="6393556"/>
            <a:ext cx="285750" cy="275804"/>
          </a:xfrm>
          <a:prstGeom prst="ellipse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4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HY헤드라인M" panose="02030600000101010101" pitchFamily="18" charset="-127"/>
              </a:rPr>
              <a:t>21</a:t>
            </a:r>
            <a:endParaRPr lang="en-US" altLang="ko-KR" sz="1400" b="1" dirty="0">
              <a:solidFill>
                <a:schemeClr val="bg1"/>
              </a:solidFill>
              <a:latin typeface="Trebuchet MS" panose="020B0603020202020204" pitchFamily="34" charset="0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8768515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제목 38"/>
          <p:cNvSpPr>
            <a:spLocks noGrp="1"/>
          </p:cNvSpPr>
          <p:nvPr/>
        </p:nvSpPr>
        <p:spPr bwMode="auto">
          <a:xfrm>
            <a:off x="946751" y="484982"/>
            <a:ext cx="8013576" cy="41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fontAlgn="base" latinLnBrk="1">
              <a:spcBef>
                <a:spcPct val="0"/>
              </a:spcBef>
              <a:spcAft>
                <a:spcPct val="0"/>
              </a:spcAft>
              <a:defRPr sz="4800" b="1" kern="1200" baseline="-250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ko-KR" altLang="en-US" b="0" spc="-1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북한의 거시경제 및 </a:t>
            </a:r>
            <a:r>
              <a:rPr lang="ko-KR" altLang="en-US" b="0" spc="-1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산업현황</a:t>
            </a:r>
            <a:endParaRPr lang="ko-KR" altLang="en-US" b="0" spc="-1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236422" y="427311"/>
            <a:ext cx="73610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4400" i="1" spc="-300" dirty="0" smtClean="0">
                <a:solidFill>
                  <a:srgbClr val="114C7D"/>
                </a:solidFill>
                <a:latin typeface="Arial" pitchFamily="34" charset="0"/>
                <a:cs typeface="Arial" pitchFamily="34" charset="0"/>
              </a:rPr>
              <a:t>01</a:t>
            </a:r>
            <a:endParaRPr kumimoji="0" lang="ko-KR" altLang="en-US" sz="4400" i="1" spc="-300" dirty="0">
              <a:solidFill>
                <a:srgbClr val="114C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순서도: 처리 9"/>
          <p:cNvSpPr/>
          <p:nvPr/>
        </p:nvSpPr>
        <p:spPr>
          <a:xfrm>
            <a:off x="279941" y="1227635"/>
            <a:ext cx="4423679" cy="470978"/>
          </a:xfrm>
          <a:prstGeom prst="flowChartProcess">
            <a:avLst/>
          </a:prstGeom>
          <a:solidFill>
            <a:srgbClr val="4BACC6">
              <a:alpha val="80000"/>
            </a:srgb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400" b="1" dirty="0" smtClean="0"/>
              <a:t>북한의 경제성장 현황</a:t>
            </a:r>
            <a:endParaRPr lang="ko-KR" altLang="en-US" sz="1400" b="1" dirty="0"/>
          </a:p>
        </p:txBody>
      </p:sp>
      <p:sp>
        <p:nvSpPr>
          <p:cNvPr id="9" name="TextBox 18"/>
          <p:cNvSpPr txBox="1"/>
          <p:nvPr/>
        </p:nvSpPr>
        <p:spPr>
          <a:xfrm>
            <a:off x="223963" y="5240282"/>
            <a:ext cx="40863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출처 </a:t>
            </a:r>
            <a:r>
              <a:rPr lang="en-US" altLang="ko-KR" sz="1000" dirty="0">
                <a:latin typeface="Arial" pitchFamily="34" charset="0"/>
                <a:cs typeface="Arial" pitchFamily="34" charset="0"/>
              </a:rPr>
              <a:t>: http://www.bok.or.kr/portal/main/contents.do?menuNo=200090</a:t>
            </a:r>
            <a:endParaRPr lang="ko-KR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27"/>
          <p:cNvSpPr txBox="1"/>
          <p:nvPr/>
        </p:nvSpPr>
        <p:spPr>
          <a:xfrm>
            <a:off x="220876" y="4961761"/>
            <a:ext cx="27045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자료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한국은행 남북한의 주요경제지표 비교</a:t>
            </a:r>
          </a:p>
        </p:txBody>
      </p:sp>
      <p:pic>
        <p:nvPicPr>
          <p:cNvPr id="16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772" y="1886103"/>
            <a:ext cx="8323282" cy="2949556"/>
          </a:xfrm>
          <a:prstGeom prst="rect">
            <a:avLst/>
          </a:prstGeom>
        </p:spPr>
      </p:pic>
      <p:sp>
        <p:nvSpPr>
          <p:cNvPr id="17" name="Oval 35"/>
          <p:cNvSpPr>
            <a:spLocks noChangeArrowheads="1"/>
          </p:cNvSpPr>
          <p:nvPr/>
        </p:nvSpPr>
        <p:spPr bwMode="auto">
          <a:xfrm>
            <a:off x="8637374" y="6321548"/>
            <a:ext cx="285750" cy="275804"/>
          </a:xfrm>
          <a:prstGeom prst="ellipse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4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HY헤드라인M" panose="02030600000101010101" pitchFamily="18" charset="-127"/>
              </a:rPr>
              <a:t>22</a:t>
            </a:r>
            <a:endParaRPr lang="en-US" altLang="ko-KR" sz="1400" b="1" dirty="0">
              <a:solidFill>
                <a:schemeClr val="bg1"/>
              </a:solidFill>
              <a:latin typeface="Trebuchet MS" panose="020B0603020202020204" pitchFamily="34" charset="0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716529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제목 38"/>
          <p:cNvSpPr>
            <a:spLocks noGrp="1"/>
          </p:cNvSpPr>
          <p:nvPr/>
        </p:nvSpPr>
        <p:spPr bwMode="auto">
          <a:xfrm>
            <a:off x="946751" y="484982"/>
            <a:ext cx="8013576" cy="41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fontAlgn="base" latinLnBrk="1">
              <a:spcBef>
                <a:spcPct val="0"/>
              </a:spcBef>
              <a:spcAft>
                <a:spcPct val="0"/>
              </a:spcAft>
              <a:defRPr sz="4800" b="1" kern="1200" baseline="-250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ko-KR" altLang="en-US" b="0" spc="-1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북한의 거시경제 및 </a:t>
            </a:r>
            <a:r>
              <a:rPr lang="ko-KR" altLang="en-US" b="0" spc="-1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산업현황</a:t>
            </a:r>
            <a:endParaRPr lang="ko-KR" altLang="en-US" b="0" spc="-1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236422" y="427311"/>
            <a:ext cx="73610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4400" i="1" spc="-300" dirty="0" smtClean="0">
                <a:solidFill>
                  <a:srgbClr val="114C7D"/>
                </a:solidFill>
                <a:latin typeface="Arial" pitchFamily="34" charset="0"/>
                <a:cs typeface="Arial" pitchFamily="34" charset="0"/>
              </a:rPr>
              <a:t>01</a:t>
            </a:r>
            <a:endParaRPr kumimoji="0" lang="ko-KR" altLang="en-US" sz="4400" i="1" spc="-300" dirty="0">
              <a:solidFill>
                <a:srgbClr val="114C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순서도: 처리 9"/>
          <p:cNvSpPr/>
          <p:nvPr/>
        </p:nvSpPr>
        <p:spPr>
          <a:xfrm>
            <a:off x="279941" y="1227635"/>
            <a:ext cx="4423679" cy="470978"/>
          </a:xfrm>
          <a:prstGeom prst="flowChartProcess">
            <a:avLst/>
          </a:prstGeom>
          <a:solidFill>
            <a:srgbClr val="4BACC6">
              <a:alpha val="80000"/>
            </a:srgb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400" b="1" dirty="0" smtClean="0"/>
              <a:t>북한의 경제성장 현황</a:t>
            </a:r>
            <a:endParaRPr lang="ko-KR" altLang="en-US" sz="1400" b="1" dirty="0"/>
          </a:p>
        </p:txBody>
      </p:sp>
      <p:sp>
        <p:nvSpPr>
          <p:cNvPr id="11" name="TextBox 18"/>
          <p:cNvSpPr txBox="1"/>
          <p:nvPr/>
        </p:nvSpPr>
        <p:spPr>
          <a:xfrm>
            <a:off x="223963" y="6341088"/>
            <a:ext cx="40863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출처 </a:t>
            </a:r>
            <a:r>
              <a:rPr lang="en-US" altLang="ko-KR" sz="1000" dirty="0">
                <a:latin typeface="Arial" pitchFamily="34" charset="0"/>
                <a:cs typeface="Arial" pitchFamily="34" charset="0"/>
              </a:rPr>
              <a:t>: http://www.bok.or.kr/portal/main/contents.do?menuNo=200090</a:t>
            </a:r>
            <a:endParaRPr lang="ko-KR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22"/>
          <p:cNvSpPr txBox="1"/>
          <p:nvPr/>
        </p:nvSpPr>
        <p:spPr bwMode="auto">
          <a:xfrm>
            <a:off x="280200" y="1732895"/>
            <a:ext cx="4218967" cy="252000"/>
          </a:xfrm>
          <a:prstGeom prst="roundRect">
            <a:avLst>
              <a:gd name="adj" fmla="val 50000"/>
            </a:avLst>
          </a:prstGeom>
          <a:solidFill>
            <a:srgbClr val="2E319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defTabSz="748277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예산 규모</a:t>
            </a:r>
            <a:endParaRPr kumimoji="0" lang="ko-KR" altLang="en-US" sz="1400" kern="0" spc="-38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220876" y="6062567"/>
            <a:ext cx="27045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자료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한국은행 남북한의 주요경제지표 비교</a:t>
            </a:r>
          </a:p>
        </p:txBody>
      </p:sp>
      <p:pic>
        <p:nvPicPr>
          <p:cNvPr id="14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772" y="2095789"/>
            <a:ext cx="8323282" cy="1040236"/>
          </a:xfrm>
          <a:prstGeom prst="rect">
            <a:avLst/>
          </a:prstGeom>
        </p:spPr>
      </p:pic>
      <p:sp>
        <p:nvSpPr>
          <p:cNvPr id="18" name="TextBox 9"/>
          <p:cNvSpPr txBox="1"/>
          <p:nvPr/>
        </p:nvSpPr>
        <p:spPr bwMode="auto">
          <a:xfrm>
            <a:off x="316761" y="3204997"/>
            <a:ext cx="4218967" cy="252000"/>
          </a:xfrm>
          <a:prstGeom prst="roundRect">
            <a:avLst>
              <a:gd name="adj" fmla="val 50000"/>
            </a:avLst>
          </a:prstGeom>
          <a:solidFill>
            <a:srgbClr val="2E319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defTabSz="748277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에너지 산업</a:t>
            </a:r>
            <a:endParaRPr kumimoji="0" lang="ko-KR" altLang="en-US" sz="1400" kern="0" spc="-38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19" name="tabl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761" y="3546345"/>
            <a:ext cx="8314295" cy="2472226"/>
          </a:xfrm>
          <a:prstGeom prst="rect">
            <a:avLst/>
          </a:prstGeom>
        </p:spPr>
      </p:pic>
      <p:sp>
        <p:nvSpPr>
          <p:cNvPr id="20" name="Oval 35"/>
          <p:cNvSpPr>
            <a:spLocks noChangeArrowheads="1"/>
          </p:cNvSpPr>
          <p:nvPr/>
        </p:nvSpPr>
        <p:spPr bwMode="auto">
          <a:xfrm>
            <a:off x="8637374" y="6453336"/>
            <a:ext cx="285750" cy="275804"/>
          </a:xfrm>
          <a:prstGeom prst="ellipse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4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HY헤드라인M" panose="02030600000101010101" pitchFamily="18" charset="-127"/>
              </a:rPr>
              <a:t>23</a:t>
            </a:r>
            <a:endParaRPr lang="en-US" altLang="ko-KR" sz="1400" b="1" dirty="0">
              <a:solidFill>
                <a:schemeClr val="bg1"/>
              </a:solidFill>
              <a:latin typeface="Trebuchet MS" panose="020B0603020202020204" pitchFamily="34" charset="0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4239773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제목 38"/>
          <p:cNvSpPr>
            <a:spLocks noGrp="1"/>
          </p:cNvSpPr>
          <p:nvPr/>
        </p:nvSpPr>
        <p:spPr bwMode="auto">
          <a:xfrm>
            <a:off x="946751" y="484982"/>
            <a:ext cx="8013576" cy="41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fontAlgn="base" latinLnBrk="1">
              <a:spcBef>
                <a:spcPct val="0"/>
              </a:spcBef>
              <a:spcAft>
                <a:spcPct val="0"/>
              </a:spcAft>
              <a:defRPr sz="4800" b="1" kern="1200" baseline="-250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ko-KR" altLang="en-US" b="0" spc="-1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북한의 거시경제 및 </a:t>
            </a:r>
            <a:r>
              <a:rPr lang="ko-KR" altLang="en-US" b="0" spc="-1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산업현황</a:t>
            </a:r>
            <a:endParaRPr lang="ko-KR" altLang="en-US" b="0" spc="-1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236422" y="427311"/>
            <a:ext cx="73610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4400" i="1" spc="-300" dirty="0" smtClean="0">
                <a:solidFill>
                  <a:srgbClr val="114C7D"/>
                </a:solidFill>
                <a:latin typeface="Arial" pitchFamily="34" charset="0"/>
                <a:cs typeface="Arial" pitchFamily="34" charset="0"/>
              </a:rPr>
              <a:t>01</a:t>
            </a:r>
            <a:endParaRPr kumimoji="0" lang="ko-KR" altLang="en-US" sz="4400" i="1" spc="-300" dirty="0">
              <a:solidFill>
                <a:srgbClr val="114C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순서도: 처리 9"/>
          <p:cNvSpPr/>
          <p:nvPr/>
        </p:nvSpPr>
        <p:spPr>
          <a:xfrm>
            <a:off x="279941" y="1227635"/>
            <a:ext cx="4423679" cy="470978"/>
          </a:xfrm>
          <a:prstGeom prst="flowChartProcess">
            <a:avLst/>
          </a:prstGeom>
          <a:solidFill>
            <a:srgbClr val="4BACC6">
              <a:alpha val="80000"/>
            </a:srgb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400" b="1" dirty="0" smtClean="0"/>
              <a:t>북한의 경제성장 현황</a:t>
            </a:r>
            <a:endParaRPr lang="ko-KR" altLang="en-US" sz="1400" b="1" dirty="0"/>
          </a:p>
        </p:txBody>
      </p:sp>
      <p:sp>
        <p:nvSpPr>
          <p:cNvPr id="15" name="TextBox 18"/>
          <p:cNvSpPr txBox="1"/>
          <p:nvPr/>
        </p:nvSpPr>
        <p:spPr>
          <a:xfrm>
            <a:off x="223963" y="6413096"/>
            <a:ext cx="40863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출처 </a:t>
            </a:r>
            <a:r>
              <a:rPr lang="en-US" altLang="ko-KR" sz="1000" dirty="0">
                <a:latin typeface="Arial" pitchFamily="34" charset="0"/>
                <a:cs typeface="Arial" pitchFamily="34" charset="0"/>
              </a:rPr>
              <a:t>: http://www.bok.or.kr/portal/main/contents.do?menuNo=200090</a:t>
            </a:r>
            <a:endParaRPr lang="ko-KR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22"/>
          <p:cNvSpPr txBox="1"/>
          <p:nvPr/>
        </p:nvSpPr>
        <p:spPr bwMode="auto">
          <a:xfrm>
            <a:off x="280200" y="1804903"/>
            <a:ext cx="4218967" cy="252000"/>
          </a:xfrm>
          <a:prstGeom prst="roundRect">
            <a:avLst>
              <a:gd name="adj" fmla="val 50000"/>
            </a:avLst>
          </a:prstGeom>
          <a:solidFill>
            <a:srgbClr val="2E319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defTabSz="748277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농수산물 생산량</a:t>
            </a:r>
            <a:endParaRPr kumimoji="0" lang="ko-KR" altLang="en-US" sz="1400" kern="0" spc="-38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7" name="TextBox 27"/>
          <p:cNvSpPr txBox="1"/>
          <p:nvPr/>
        </p:nvSpPr>
        <p:spPr>
          <a:xfrm>
            <a:off x="220876" y="6134575"/>
            <a:ext cx="27045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자료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한국은행 남북한의 주요경제지표 비교</a:t>
            </a:r>
          </a:p>
        </p:txBody>
      </p:sp>
      <p:sp>
        <p:nvSpPr>
          <p:cNvPr id="23" name="TextBox 9"/>
          <p:cNvSpPr txBox="1"/>
          <p:nvPr/>
        </p:nvSpPr>
        <p:spPr bwMode="auto">
          <a:xfrm>
            <a:off x="266338" y="4050047"/>
            <a:ext cx="4218967" cy="252000"/>
          </a:xfrm>
          <a:prstGeom prst="roundRect">
            <a:avLst>
              <a:gd name="adj" fmla="val 50000"/>
            </a:avLst>
          </a:prstGeom>
          <a:solidFill>
            <a:srgbClr val="2E319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defTabSz="748277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광산물 생산량</a:t>
            </a:r>
            <a:endParaRPr kumimoji="0" lang="ko-KR" altLang="en-US" sz="1400" kern="0" spc="-38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24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624" y="4387825"/>
            <a:ext cx="8357426" cy="1756231"/>
          </a:xfrm>
          <a:prstGeom prst="rect">
            <a:avLst/>
          </a:prstGeom>
        </p:spPr>
      </p:pic>
      <p:pic>
        <p:nvPicPr>
          <p:cNvPr id="25" name="tabl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138" y="2177285"/>
            <a:ext cx="8335921" cy="1756231"/>
          </a:xfrm>
          <a:prstGeom prst="rect">
            <a:avLst/>
          </a:prstGeom>
        </p:spPr>
      </p:pic>
      <p:sp>
        <p:nvSpPr>
          <p:cNvPr id="26" name="Oval 35"/>
          <p:cNvSpPr>
            <a:spLocks noChangeArrowheads="1"/>
          </p:cNvSpPr>
          <p:nvPr/>
        </p:nvSpPr>
        <p:spPr bwMode="auto">
          <a:xfrm>
            <a:off x="8637374" y="6453336"/>
            <a:ext cx="285750" cy="275804"/>
          </a:xfrm>
          <a:prstGeom prst="ellipse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4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HY헤드라인M" panose="02030600000101010101" pitchFamily="18" charset="-127"/>
              </a:rPr>
              <a:t>24</a:t>
            </a:r>
            <a:endParaRPr lang="en-US" altLang="ko-KR" sz="1400" b="1" dirty="0">
              <a:solidFill>
                <a:schemeClr val="bg1"/>
              </a:solidFill>
              <a:latin typeface="Trebuchet MS" panose="020B0603020202020204" pitchFamily="34" charset="0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2597202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38"/>
          <p:cNvSpPr>
            <a:spLocks noGrp="1"/>
          </p:cNvSpPr>
          <p:nvPr/>
        </p:nvSpPr>
        <p:spPr bwMode="auto">
          <a:xfrm>
            <a:off x="1130424" y="836712"/>
            <a:ext cx="8013576" cy="41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fontAlgn="base" latinLnBrk="1">
              <a:spcBef>
                <a:spcPct val="0"/>
              </a:spcBef>
              <a:spcAft>
                <a:spcPct val="0"/>
              </a:spcAft>
              <a:defRPr sz="4800" b="1" kern="1200" baseline="-250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ko-KR" altLang="en-US" b="0" spc="-1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남북경협의 필요성</a:t>
            </a:r>
            <a:endParaRPr lang="ko-KR" altLang="en-US" b="0" spc="-1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76143" y="870049"/>
            <a:ext cx="73610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4400" i="1" spc="-300" dirty="0" smtClean="0">
                <a:solidFill>
                  <a:srgbClr val="114C7D"/>
                </a:solidFill>
                <a:latin typeface="Arial" pitchFamily="34" charset="0"/>
                <a:cs typeface="Arial" pitchFamily="34" charset="0"/>
              </a:rPr>
              <a:t>01</a:t>
            </a:r>
            <a:endParaRPr kumimoji="0" lang="ko-KR" altLang="en-US" sz="4400" i="1" spc="-300" dirty="0">
              <a:solidFill>
                <a:srgbClr val="114C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1112243" y="1916832"/>
            <a:ext cx="7355407" cy="2952030"/>
          </a:xfrm>
          <a:prstGeom prst="flowChartProcess">
            <a:avLst/>
          </a:prstGeom>
          <a:solidFill>
            <a:srgbClr val="B9D533">
              <a:alpha val="80000"/>
            </a:srgb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800" b="1" dirty="0">
                <a:latin typeface="HY울릉도B" panose="02030600000101010101" pitchFamily="18" charset="-127"/>
                <a:ea typeface="HY울릉도B" panose="02030600000101010101" pitchFamily="18" charset="-127"/>
              </a:rPr>
              <a:t>그동안 남북한 경제협력은 핵문제 해결을 전제로 논의가 전개되었으나 이제는 정책효율성의 측면에서 경제성에 바탕을 투고 남북경협에 대해 진지한 논의가 필요한 </a:t>
            </a:r>
            <a:r>
              <a:rPr lang="ko-KR" altLang="en-US" sz="1800" b="1" dirty="0" smtClean="0">
                <a:latin typeface="HY울릉도B" panose="02030600000101010101" pitchFamily="18" charset="-127"/>
                <a:ea typeface="HY울릉도B" panose="02030600000101010101" pitchFamily="18" charset="-127"/>
              </a:rPr>
              <a:t>시점임</a:t>
            </a:r>
            <a:endParaRPr lang="en-US" altLang="ko-KR" sz="1800" b="1" dirty="0" smtClean="0">
              <a:latin typeface="HY울릉도B" panose="02030600000101010101" pitchFamily="18" charset="-127"/>
              <a:ea typeface="HY울릉도B" panose="02030600000101010101" pitchFamily="18" charset="-127"/>
            </a:endParaRPr>
          </a:p>
          <a:p>
            <a:endParaRPr lang="en-US" altLang="ko-KR" sz="1800" b="1" dirty="0">
              <a:latin typeface="HY울릉도B" panose="02030600000101010101" pitchFamily="18" charset="-127"/>
              <a:ea typeface="HY울릉도B" panose="02030600000101010101" pitchFamily="18" charset="-127"/>
            </a:endParaRPr>
          </a:p>
          <a:p>
            <a:r>
              <a:rPr lang="ko-KR" altLang="en-US" sz="1800" b="1" dirty="0">
                <a:latin typeface="HY울릉도B" panose="02030600000101010101" pitchFamily="18" charset="-127"/>
                <a:ea typeface="HY울릉도B" panose="02030600000101010101" pitchFamily="18" charset="-127"/>
              </a:rPr>
              <a:t>남북교역과 경협은 정치적인 안전성에 기반을 두고 진행되어 왔으나 북한의 돌발행동이나 남한의 정치적 이해관계에 따라 변동되어 왔음</a:t>
            </a:r>
          </a:p>
        </p:txBody>
      </p:sp>
      <p:sp>
        <p:nvSpPr>
          <p:cNvPr id="8" name="Oval 35"/>
          <p:cNvSpPr>
            <a:spLocks noChangeArrowheads="1"/>
          </p:cNvSpPr>
          <p:nvPr/>
        </p:nvSpPr>
        <p:spPr bwMode="auto">
          <a:xfrm>
            <a:off x="8676456" y="6381328"/>
            <a:ext cx="285750" cy="275804"/>
          </a:xfrm>
          <a:prstGeom prst="ellipse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4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HY헤드라인M" panose="02030600000101010101" pitchFamily="18" charset="-127"/>
              </a:rPr>
              <a:t>3</a:t>
            </a:r>
            <a:endParaRPr lang="en-US" altLang="ko-KR" sz="1400" b="1" dirty="0">
              <a:solidFill>
                <a:schemeClr val="bg1"/>
              </a:solidFill>
              <a:latin typeface="Trebuchet MS" panose="020B0603020202020204" pitchFamily="34" charset="0"/>
              <a:ea typeface="HY헤드라인M" panose="02030600000101010101" pitchFamily="18" charset="-127"/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제목 38"/>
          <p:cNvSpPr>
            <a:spLocks noGrp="1"/>
          </p:cNvSpPr>
          <p:nvPr/>
        </p:nvSpPr>
        <p:spPr bwMode="auto">
          <a:xfrm>
            <a:off x="946751" y="484982"/>
            <a:ext cx="8013576" cy="41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fontAlgn="base" latinLnBrk="1">
              <a:spcBef>
                <a:spcPct val="0"/>
              </a:spcBef>
              <a:spcAft>
                <a:spcPct val="0"/>
              </a:spcAft>
              <a:defRPr sz="4800" b="1" kern="1200" baseline="-250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ko-KR" altLang="en-US" b="0" spc="-1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북한의 거시경제 및 </a:t>
            </a:r>
            <a:r>
              <a:rPr lang="ko-KR" altLang="en-US" b="0" spc="-1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산업현황</a:t>
            </a:r>
            <a:endParaRPr lang="ko-KR" altLang="en-US" b="0" spc="-1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236422" y="427311"/>
            <a:ext cx="73610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4400" i="1" spc="-300" dirty="0" smtClean="0">
                <a:solidFill>
                  <a:srgbClr val="114C7D"/>
                </a:solidFill>
                <a:latin typeface="Arial" pitchFamily="34" charset="0"/>
                <a:cs typeface="Arial" pitchFamily="34" charset="0"/>
              </a:rPr>
              <a:t>01</a:t>
            </a:r>
            <a:endParaRPr kumimoji="0" lang="ko-KR" altLang="en-US" sz="4400" i="1" spc="-300" dirty="0">
              <a:solidFill>
                <a:srgbClr val="114C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순서도: 처리 11"/>
          <p:cNvSpPr/>
          <p:nvPr/>
        </p:nvSpPr>
        <p:spPr>
          <a:xfrm>
            <a:off x="421272" y="1362140"/>
            <a:ext cx="4423679" cy="470978"/>
          </a:xfrm>
          <a:prstGeom prst="flowChartProcess">
            <a:avLst/>
          </a:prstGeom>
          <a:solidFill>
            <a:srgbClr val="4BACC6">
              <a:alpha val="80000"/>
            </a:srgb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400" b="1" dirty="0" smtClean="0"/>
              <a:t>김정은 시대 경제 정책 특징</a:t>
            </a:r>
            <a:endParaRPr lang="ko-KR" altLang="en-US" sz="1400" b="1" dirty="0"/>
          </a:p>
        </p:txBody>
      </p:sp>
      <p:sp>
        <p:nvSpPr>
          <p:cNvPr id="13" name="TextBox 18"/>
          <p:cNvSpPr txBox="1"/>
          <p:nvPr/>
        </p:nvSpPr>
        <p:spPr>
          <a:xfrm>
            <a:off x="365294" y="6351131"/>
            <a:ext cx="68403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출처 </a:t>
            </a:r>
            <a:r>
              <a:rPr lang="en-US" altLang="ko-KR" sz="1000" dirty="0">
                <a:latin typeface="Arial" pitchFamily="34" charset="0"/>
                <a:cs typeface="Arial" pitchFamily="34" charset="0"/>
              </a:rPr>
              <a:t>: </a:t>
            </a:r>
            <a:r>
              <a:rPr lang="ko-KR" altLang="en-US" sz="1000" dirty="0" err="1" smtClean="0">
                <a:latin typeface="Arial" pitchFamily="34" charset="0"/>
                <a:cs typeface="Arial" pitchFamily="34" charset="0"/>
              </a:rPr>
              <a:t>홍순직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북한 경제 현주소와 남북경협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2017. 5. 24,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제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기 민주평화통일아카데미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국민대학교 한반도미래연구원</a:t>
            </a:r>
          </a:p>
        </p:txBody>
      </p:sp>
      <p:sp>
        <p:nvSpPr>
          <p:cNvPr id="14" name="TextBox 22"/>
          <p:cNvSpPr txBox="1"/>
          <p:nvPr/>
        </p:nvSpPr>
        <p:spPr bwMode="auto">
          <a:xfrm>
            <a:off x="421531" y="2021459"/>
            <a:ext cx="4218967" cy="252000"/>
          </a:xfrm>
          <a:prstGeom prst="roundRect">
            <a:avLst>
              <a:gd name="adj" fmla="val 50000"/>
            </a:avLst>
          </a:prstGeom>
          <a:solidFill>
            <a:srgbClr val="2E319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defTabSz="748277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kern="0" spc="-38" dirty="0" err="1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시장화와</a:t>
            </a: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 정보화 확산</a:t>
            </a:r>
            <a:endParaRPr kumimoji="0" lang="ko-KR" altLang="en-US" sz="1400" kern="0" spc="-38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8" name="TextBox 9"/>
          <p:cNvSpPr txBox="1"/>
          <p:nvPr/>
        </p:nvSpPr>
        <p:spPr bwMode="auto">
          <a:xfrm>
            <a:off x="445852" y="3796046"/>
            <a:ext cx="4218967" cy="252000"/>
          </a:xfrm>
          <a:prstGeom prst="roundRect">
            <a:avLst>
              <a:gd name="adj" fmla="val 50000"/>
            </a:avLst>
          </a:prstGeom>
          <a:solidFill>
            <a:srgbClr val="2E319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defTabSz="748277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대외개방 확대 조치 실시</a:t>
            </a:r>
            <a:endParaRPr kumimoji="0" lang="ko-KR" altLang="en-US" sz="1400" kern="0" spc="-38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506812" y="2376530"/>
            <a:ext cx="8271893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0" name="TextBox 325"/>
          <p:cNvSpPr txBox="1">
            <a:spLocks noChangeArrowheads="1"/>
          </p:cNvSpPr>
          <p:nvPr/>
        </p:nvSpPr>
        <p:spPr bwMode="auto">
          <a:xfrm>
            <a:off x="564427" y="2398046"/>
            <a:ext cx="820236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북한 종합시장 확대 </a:t>
            </a:r>
            <a:r>
              <a:rPr kumimoji="0" lang="en-US" altLang="ko-KR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: 2010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년 </a:t>
            </a:r>
            <a:r>
              <a:rPr kumimoji="0" lang="en-US" altLang="ko-KR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200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개 </a:t>
            </a:r>
            <a:r>
              <a:rPr kumimoji="0" lang="en-US" altLang="ko-KR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 2015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년 </a:t>
            </a:r>
            <a:r>
              <a:rPr kumimoji="0" lang="en-US" altLang="ko-KR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400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여개로 확대</a:t>
            </a:r>
            <a:endParaRPr kumimoji="0" lang="ko-KR" altLang="en-US" sz="1300" spc="-50" dirty="0">
              <a:solidFill>
                <a:srgbClr val="35BCF9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445852" y="2376530"/>
            <a:ext cx="45719" cy="288000"/>
          </a:xfrm>
          <a:prstGeom prst="rect">
            <a:avLst/>
          </a:prstGeom>
          <a:solidFill>
            <a:srgbClr val="35BC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506812" y="2743715"/>
            <a:ext cx="825998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9" name="TextBox 325"/>
          <p:cNvSpPr txBox="1">
            <a:spLocks noChangeArrowheads="1"/>
          </p:cNvSpPr>
          <p:nvPr/>
        </p:nvSpPr>
        <p:spPr bwMode="auto">
          <a:xfrm>
            <a:off x="564428" y="2765231"/>
            <a:ext cx="8189376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주민들의 </a:t>
            </a:r>
            <a:r>
              <a:rPr kumimoji="0" lang="ko-KR" altLang="en-US" sz="1300" spc="-50" dirty="0" err="1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시장활동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 참여 비율 및 소비지출 비중은 약 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70~80%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에 달함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(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탈북자 증언들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)</a:t>
            </a:r>
            <a:endParaRPr kumimoji="0" lang="ko-KR" altLang="en-US" sz="1300" spc="-50" dirty="0">
              <a:solidFill>
                <a:srgbClr val="0A77BA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445852" y="2743715"/>
            <a:ext cx="45719" cy="288000"/>
          </a:xfrm>
          <a:prstGeom prst="rect">
            <a:avLst/>
          </a:prstGeom>
          <a:solidFill>
            <a:srgbClr val="0A7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506812" y="3110803"/>
            <a:ext cx="8246991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32" name="TextBox 325"/>
          <p:cNvSpPr txBox="1">
            <a:spLocks noChangeArrowheads="1"/>
          </p:cNvSpPr>
          <p:nvPr/>
        </p:nvSpPr>
        <p:spPr bwMode="auto">
          <a:xfrm>
            <a:off x="564427" y="3132319"/>
            <a:ext cx="8214278" cy="259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정보화 확산 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: 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휴대폰 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400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만대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(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스마트폰 비중 증가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), 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남한 드라마와 영화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, CD, DVD 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등</a:t>
            </a:r>
            <a:endParaRPr kumimoji="0" lang="ko-KR" altLang="en-US" sz="1300" spc="-50" dirty="0">
              <a:solidFill>
                <a:srgbClr val="06487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445852" y="3110803"/>
            <a:ext cx="45719" cy="288000"/>
          </a:xfrm>
          <a:prstGeom prst="rect">
            <a:avLst/>
          </a:prstGeom>
          <a:solidFill>
            <a:srgbClr val="0648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499440" y="4129177"/>
            <a:ext cx="8254363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5" name="TextBox 325"/>
          <p:cNvSpPr txBox="1">
            <a:spLocks noChangeArrowheads="1"/>
          </p:cNvSpPr>
          <p:nvPr/>
        </p:nvSpPr>
        <p:spPr bwMode="auto">
          <a:xfrm>
            <a:off x="557055" y="4150693"/>
            <a:ext cx="8221650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법제도 정비 </a:t>
            </a:r>
            <a:r>
              <a:rPr kumimoji="0" lang="en-US" altLang="ko-KR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: 2011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년말부터 외자유치 활성화를 위한 </a:t>
            </a:r>
            <a:r>
              <a:rPr kumimoji="0" lang="ko-KR" altLang="en-US" sz="1300" spc="-50" dirty="0" err="1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관련법제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 집중 제</a:t>
            </a:r>
            <a:r>
              <a:rPr kumimoji="0" lang="en-US" altLang="ko-KR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, 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개정</a:t>
            </a:r>
            <a:endParaRPr kumimoji="0" lang="ko-KR" altLang="en-US" sz="1300" spc="-50" dirty="0">
              <a:solidFill>
                <a:srgbClr val="35BCF9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438480" y="4129177"/>
            <a:ext cx="45719" cy="288000"/>
          </a:xfrm>
          <a:prstGeom prst="rect">
            <a:avLst/>
          </a:prstGeom>
          <a:solidFill>
            <a:srgbClr val="35BC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499440" y="4496362"/>
            <a:ext cx="8267352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8" name="TextBox 325"/>
          <p:cNvSpPr txBox="1">
            <a:spLocks noChangeArrowheads="1"/>
          </p:cNvSpPr>
          <p:nvPr/>
        </p:nvSpPr>
        <p:spPr bwMode="auto">
          <a:xfrm>
            <a:off x="557055" y="4517878"/>
            <a:ext cx="820236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-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외국인 </a:t>
            </a:r>
            <a:r>
              <a:rPr kumimoji="0" lang="ko-KR" altLang="en-US" sz="1300" spc="-50" dirty="0" err="1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투자법제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 제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, 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개정 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: 14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개 법제 보완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(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외자기업 특혜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, 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투자보호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Adobe Arabic" panose="02040503050201020203" pitchFamily="18" charset="-78"/>
                <a:ea typeface="HY견고딕" panose="02030600000101010101" pitchFamily="18" charset="-127"/>
                <a:cs typeface="Adobe Arabic" panose="02040503050201020203" pitchFamily="18" charset="-78"/>
              </a:rPr>
              <a:t>·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3</a:t>
            </a:r>
            <a:r>
              <a:rPr kumimoji="0" lang="ko-KR" altLang="en-US" sz="1300" spc="-50" dirty="0" err="1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통보장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 등 국제기준 강화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)</a:t>
            </a:r>
            <a:endParaRPr kumimoji="0" lang="ko-KR" altLang="en-US" sz="1300" spc="-50" dirty="0">
              <a:solidFill>
                <a:srgbClr val="0A77BA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438480" y="4496362"/>
            <a:ext cx="45719" cy="288000"/>
          </a:xfrm>
          <a:prstGeom prst="rect">
            <a:avLst/>
          </a:prstGeom>
          <a:solidFill>
            <a:srgbClr val="0A7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499440" y="4863450"/>
            <a:ext cx="8279265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1" name="TextBox 325"/>
          <p:cNvSpPr txBox="1">
            <a:spLocks noChangeArrowheads="1"/>
          </p:cNvSpPr>
          <p:nvPr/>
        </p:nvSpPr>
        <p:spPr bwMode="auto">
          <a:xfrm>
            <a:off x="557055" y="4884966"/>
            <a:ext cx="8202365" cy="259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-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경제개발구법 제정 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: 2013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년 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5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월 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29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일 제정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, 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북한 전역에 경제특구를 확대하기 위함</a:t>
            </a:r>
            <a:endParaRPr kumimoji="0" lang="ko-KR" altLang="en-US" sz="1300" spc="-50" dirty="0">
              <a:solidFill>
                <a:srgbClr val="06487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438480" y="4863450"/>
            <a:ext cx="45719" cy="288000"/>
          </a:xfrm>
          <a:prstGeom prst="rect">
            <a:avLst/>
          </a:prstGeom>
          <a:solidFill>
            <a:srgbClr val="0648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493823" y="5256850"/>
            <a:ext cx="8284882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4" name="TextBox 325"/>
          <p:cNvSpPr txBox="1">
            <a:spLocks noChangeArrowheads="1"/>
          </p:cNvSpPr>
          <p:nvPr/>
        </p:nvSpPr>
        <p:spPr bwMode="auto">
          <a:xfrm>
            <a:off x="551438" y="5278366"/>
            <a:ext cx="820236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외자유치기구 정비 </a:t>
            </a:r>
            <a:r>
              <a:rPr kumimoji="0" lang="en-US" altLang="ko-KR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: 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본격적인 경제특구 확대를 위한 사전 조치</a:t>
            </a:r>
            <a:r>
              <a:rPr kumimoji="0" lang="en-US" altLang="ko-KR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, 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경제개발기구 개편 등</a:t>
            </a:r>
            <a:endParaRPr kumimoji="0" lang="ko-KR" altLang="en-US" sz="1300" spc="-50" dirty="0">
              <a:solidFill>
                <a:srgbClr val="35BCF9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432863" y="5256850"/>
            <a:ext cx="45719" cy="288000"/>
          </a:xfrm>
          <a:prstGeom prst="rect">
            <a:avLst/>
          </a:prstGeom>
          <a:solidFill>
            <a:srgbClr val="35BC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493823" y="5624035"/>
            <a:ext cx="8284882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7" name="TextBox 325"/>
          <p:cNvSpPr txBox="1">
            <a:spLocks noChangeArrowheads="1"/>
          </p:cNvSpPr>
          <p:nvPr/>
        </p:nvSpPr>
        <p:spPr bwMode="auto">
          <a:xfrm>
            <a:off x="551438" y="5645551"/>
            <a:ext cx="820236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-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기구 개편 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: 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경제개발 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10</a:t>
            </a:r>
            <a:r>
              <a:rPr kumimoji="0" lang="ko-KR" altLang="en-US" sz="1300" spc="-50" dirty="0" err="1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개년계획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 수행을 위한 국가경제개발 총국을 국가경제개발위로 승격</a:t>
            </a:r>
            <a:endParaRPr kumimoji="0" lang="ko-KR" altLang="en-US" sz="1300" spc="-50" dirty="0">
              <a:solidFill>
                <a:srgbClr val="0A77BA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432863" y="5624035"/>
            <a:ext cx="45719" cy="288000"/>
          </a:xfrm>
          <a:prstGeom prst="rect">
            <a:avLst/>
          </a:prstGeom>
          <a:solidFill>
            <a:srgbClr val="0A7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493823" y="5991123"/>
            <a:ext cx="8284882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50" name="TextBox 325"/>
          <p:cNvSpPr txBox="1">
            <a:spLocks noChangeArrowheads="1"/>
          </p:cNvSpPr>
          <p:nvPr/>
        </p:nvSpPr>
        <p:spPr bwMode="auto">
          <a:xfrm>
            <a:off x="551438" y="6012639"/>
            <a:ext cx="8202365" cy="259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-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신규 출범 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: 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경제특구 개발과 외국기업 </a:t>
            </a:r>
            <a:r>
              <a:rPr kumimoji="0" lang="ko-KR" altLang="en-US" sz="1300" spc="-50" dirty="0" err="1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지원전담을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 위해 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‘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조선경제개발협회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‘ 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신설</a:t>
            </a:r>
            <a:endParaRPr kumimoji="0" lang="ko-KR" altLang="en-US" sz="1300" spc="-50" dirty="0">
              <a:solidFill>
                <a:srgbClr val="06487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432863" y="5991123"/>
            <a:ext cx="45719" cy="288000"/>
          </a:xfrm>
          <a:prstGeom prst="rect">
            <a:avLst/>
          </a:prstGeom>
          <a:solidFill>
            <a:srgbClr val="0648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2" name="Oval 35"/>
          <p:cNvSpPr>
            <a:spLocks noChangeArrowheads="1"/>
          </p:cNvSpPr>
          <p:nvPr/>
        </p:nvSpPr>
        <p:spPr bwMode="auto">
          <a:xfrm>
            <a:off x="8695988" y="6500501"/>
            <a:ext cx="285750" cy="275804"/>
          </a:xfrm>
          <a:prstGeom prst="ellipse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4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HY헤드라인M" panose="02030600000101010101" pitchFamily="18" charset="-127"/>
              </a:rPr>
              <a:t>25</a:t>
            </a:r>
            <a:endParaRPr lang="en-US" altLang="ko-KR" sz="1400" b="1" dirty="0">
              <a:solidFill>
                <a:schemeClr val="bg1"/>
              </a:solidFill>
              <a:latin typeface="Trebuchet MS" panose="020B0603020202020204" pitchFamily="34" charset="0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735155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제목 38"/>
          <p:cNvSpPr>
            <a:spLocks noGrp="1"/>
          </p:cNvSpPr>
          <p:nvPr/>
        </p:nvSpPr>
        <p:spPr bwMode="auto">
          <a:xfrm>
            <a:off x="946751" y="484982"/>
            <a:ext cx="8013576" cy="41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fontAlgn="base" latinLnBrk="1">
              <a:spcBef>
                <a:spcPct val="0"/>
              </a:spcBef>
              <a:spcAft>
                <a:spcPct val="0"/>
              </a:spcAft>
              <a:defRPr sz="4800" b="1" kern="1200" baseline="-250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ko-KR" altLang="en-US" b="0" spc="-1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북한의 거시경제 및 </a:t>
            </a:r>
            <a:r>
              <a:rPr lang="ko-KR" altLang="en-US" b="0" spc="-1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산업현황</a:t>
            </a:r>
            <a:endParaRPr lang="ko-KR" altLang="en-US" b="0" spc="-1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236422" y="427311"/>
            <a:ext cx="73610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4400" i="1" spc="-300" dirty="0" smtClean="0">
                <a:solidFill>
                  <a:srgbClr val="114C7D"/>
                </a:solidFill>
                <a:latin typeface="Arial" pitchFamily="34" charset="0"/>
                <a:cs typeface="Arial" pitchFamily="34" charset="0"/>
              </a:rPr>
              <a:t>01</a:t>
            </a:r>
            <a:endParaRPr kumimoji="0" lang="ko-KR" altLang="en-US" sz="4400" i="1" spc="-300" dirty="0">
              <a:solidFill>
                <a:srgbClr val="114C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순서도: 처리 11"/>
          <p:cNvSpPr/>
          <p:nvPr/>
        </p:nvSpPr>
        <p:spPr>
          <a:xfrm>
            <a:off x="421272" y="1196752"/>
            <a:ext cx="4423679" cy="470978"/>
          </a:xfrm>
          <a:prstGeom prst="flowChartProcess">
            <a:avLst/>
          </a:prstGeom>
          <a:solidFill>
            <a:srgbClr val="4BACC6">
              <a:alpha val="80000"/>
            </a:srgb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400" b="1" dirty="0" smtClean="0"/>
              <a:t>김정은 시대 경제 정책 특징</a:t>
            </a:r>
            <a:endParaRPr lang="ko-KR" altLang="en-US" sz="1400" b="1" dirty="0"/>
          </a:p>
        </p:txBody>
      </p:sp>
      <p:sp>
        <p:nvSpPr>
          <p:cNvPr id="53" name="TextBox 18"/>
          <p:cNvSpPr txBox="1"/>
          <p:nvPr/>
        </p:nvSpPr>
        <p:spPr>
          <a:xfrm>
            <a:off x="222420" y="6573712"/>
            <a:ext cx="68403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출처 </a:t>
            </a:r>
            <a:r>
              <a:rPr lang="en-US" altLang="ko-KR" sz="1000" dirty="0">
                <a:latin typeface="Arial" pitchFamily="34" charset="0"/>
                <a:cs typeface="Arial" pitchFamily="34" charset="0"/>
              </a:rPr>
              <a:t>: </a:t>
            </a:r>
            <a:r>
              <a:rPr lang="ko-KR" altLang="en-US" sz="1000" dirty="0" err="1" smtClean="0">
                <a:latin typeface="Arial" pitchFamily="34" charset="0"/>
                <a:cs typeface="Arial" pitchFamily="34" charset="0"/>
              </a:rPr>
              <a:t>홍순직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북한 경제 현주소와 남북경협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2017. 5. 24,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제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기 민주평화통일아카데미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국민대학교 한반도미래연구원</a:t>
            </a:r>
          </a:p>
        </p:txBody>
      </p:sp>
      <p:sp>
        <p:nvSpPr>
          <p:cNvPr id="54" name="TextBox 22"/>
          <p:cNvSpPr txBox="1"/>
          <p:nvPr/>
        </p:nvSpPr>
        <p:spPr bwMode="auto">
          <a:xfrm>
            <a:off x="278657" y="1804903"/>
            <a:ext cx="6784097" cy="252000"/>
          </a:xfrm>
          <a:prstGeom prst="roundRect">
            <a:avLst>
              <a:gd name="adj" fmla="val 50000"/>
            </a:avLst>
          </a:prstGeom>
          <a:solidFill>
            <a:srgbClr val="2E319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defTabSz="748277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총 </a:t>
            </a:r>
            <a:r>
              <a:rPr kumimoji="0" lang="en-US" altLang="ko-KR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21</a:t>
            </a: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개 </a:t>
            </a:r>
            <a:r>
              <a:rPr kumimoji="0" lang="ko-KR" altLang="en-US" sz="1400" kern="0" spc="-38" dirty="0" err="1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경제개발구</a:t>
            </a: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 신설 </a:t>
            </a:r>
            <a:r>
              <a:rPr kumimoji="0" lang="en-US" altLang="ko-KR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: </a:t>
            </a: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지역별 특색에 맞는 소규모 맞춤형 경제 특구</a:t>
            </a:r>
            <a:endParaRPr kumimoji="0" lang="ko-KR" altLang="en-US" sz="1400" kern="0" spc="-38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5" name="직사각형 54"/>
          <p:cNvSpPr/>
          <p:nvPr/>
        </p:nvSpPr>
        <p:spPr>
          <a:xfrm>
            <a:off x="363938" y="2159974"/>
            <a:ext cx="825998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6" name="TextBox 325"/>
          <p:cNvSpPr txBox="1">
            <a:spLocks noChangeArrowheads="1"/>
          </p:cNvSpPr>
          <p:nvPr/>
        </p:nvSpPr>
        <p:spPr bwMode="auto">
          <a:xfrm>
            <a:off x="421553" y="2181490"/>
            <a:ext cx="820236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기존 특구</a:t>
            </a:r>
            <a:r>
              <a:rPr kumimoji="0" lang="en-US" altLang="ko-KR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(5)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는 대규모</a:t>
            </a:r>
            <a:r>
              <a:rPr kumimoji="0" lang="en-US" altLang="ko-KR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, 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복합형</a:t>
            </a:r>
            <a:r>
              <a:rPr kumimoji="0" lang="en-US" altLang="ko-KR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, 21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개 경제개발구는 지역 특성에 맞는 소규모 경제특구</a:t>
            </a:r>
            <a:endParaRPr kumimoji="0" lang="ko-KR" altLang="en-US" sz="1300" spc="-50" dirty="0">
              <a:solidFill>
                <a:srgbClr val="35BCF9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302978" y="2159974"/>
            <a:ext cx="45719" cy="288000"/>
          </a:xfrm>
          <a:prstGeom prst="rect">
            <a:avLst/>
          </a:prstGeom>
          <a:solidFill>
            <a:srgbClr val="35BC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58" name="그림 5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643" y="2558351"/>
            <a:ext cx="4098831" cy="3624098"/>
          </a:xfrm>
          <a:prstGeom prst="rect">
            <a:avLst/>
          </a:prstGeom>
        </p:spPr>
      </p:pic>
      <p:sp>
        <p:nvSpPr>
          <p:cNvPr id="59" name="TextBox 44"/>
          <p:cNvSpPr txBox="1"/>
          <p:nvPr/>
        </p:nvSpPr>
        <p:spPr>
          <a:xfrm>
            <a:off x="237714" y="6329378"/>
            <a:ext cx="27045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자료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북한 국가경제개발위원회 투자 제안서</a:t>
            </a:r>
          </a:p>
        </p:txBody>
      </p:sp>
      <p:pic>
        <p:nvPicPr>
          <p:cNvPr id="60" name="그림 5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054" y="2586334"/>
            <a:ext cx="4206777" cy="3836273"/>
          </a:xfrm>
          <a:prstGeom prst="rect">
            <a:avLst/>
          </a:prstGeom>
        </p:spPr>
      </p:pic>
      <p:sp>
        <p:nvSpPr>
          <p:cNvPr id="61" name="Oval 35"/>
          <p:cNvSpPr>
            <a:spLocks noChangeArrowheads="1"/>
          </p:cNvSpPr>
          <p:nvPr/>
        </p:nvSpPr>
        <p:spPr bwMode="auto">
          <a:xfrm>
            <a:off x="8635831" y="6453336"/>
            <a:ext cx="285750" cy="275804"/>
          </a:xfrm>
          <a:prstGeom prst="ellipse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4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HY헤드라인M" panose="02030600000101010101" pitchFamily="18" charset="-127"/>
              </a:rPr>
              <a:t>26</a:t>
            </a:r>
            <a:endParaRPr lang="en-US" altLang="ko-KR" sz="1400" b="1" dirty="0">
              <a:solidFill>
                <a:schemeClr val="bg1"/>
              </a:solidFill>
              <a:latin typeface="Trebuchet MS" panose="020B0603020202020204" pitchFamily="34" charset="0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209570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제목 38"/>
          <p:cNvSpPr>
            <a:spLocks noGrp="1"/>
          </p:cNvSpPr>
          <p:nvPr/>
        </p:nvSpPr>
        <p:spPr bwMode="auto">
          <a:xfrm>
            <a:off x="946751" y="484982"/>
            <a:ext cx="8013576" cy="41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fontAlgn="base" latinLnBrk="1">
              <a:spcBef>
                <a:spcPct val="0"/>
              </a:spcBef>
              <a:spcAft>
                <a:spcPct val="0"/>
              </a:spcAft>
              <a:defRPr sz="4800" b="1" kern="1200" baseline="-250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ko-KR" altLang="en-US" b="0" spc="-1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북한의 거시경제 및 </a:t>
            </a:r>
            <a:r>
              <a:rPr lang="ko-KR" altLang="en-US" b="0" spc="-1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산업현황</a:t>
            </a:r>
            <a:endParaRPr lang="ko-KR" altLang="en-US" b="0" spc="-1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236422" y="427311"/>
            <a:ext cx="73610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4400" i="1" spc="-300" dirty="0" smtClean="0">
                <a:solidFill>
                  <a:srgbClr val="114C7D"/>
                </a:solidFill>
                <a:latin typeface="Arial" pitchFamily="34" charset="0"/>
                <a:cs typeface="Arial" pitchFamily="34" charset="0"/>
              </a:rPr>
              <a:t>01</a:t>
            </a:r>
            <a:endParaRPr kumimoji="0" lang="ko-KR" altLang="en-US" sz="4400" i="1" spc="-300" dirty="0">
              <a:solidFill>
                <a:srgbClr val="114C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순서도: 처리 11"/>
          <p:cNvSpPr/>
          <p:nvPr/>
        </p:nvSpPr>
        <p:spPr>
          <a:xfrm>
            <a:off x="421272" y="1196752"/>
            <a:ext cx="4423679" cy="470978"/>
          </a:xfrm>
          <a:prstGeom prst="flowChartProcess">
            <a:avLst/>
          </a:prstGeom>
          <a:solidFill>
            <a:srgbClr val="4BACC6">
              <a:alpha val="80000"/>
            </a:srgb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400" b="1" dirty="0" smtClean="0"/>
              <a:t>김정은 시대 경제 정책 특징</a:t>
            </a:r>
            <a:endParaRPr lang="ko-KR" altLang="en-US" sz="1400" b="1" dirty="0"/>
          </a:p>
        </p:txBody>
      </p:sp>
      <p:sp>
        <p:nvSpPr>
          <p:cNvPr id="53" name="TextBox 18"/>
          <p:cNvSpPr txBox="1"/>
          <p:nvPr/>
        </p:nvSpPr>
        <p:spPr>
          <a:xfrm>
            <a:off x="222420" y="6573712"/>
            <a:ext cx="68403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출처 </a:t>
            </a:r>
            <a:r>
              <a:rPr lang="en-US" altLang="ko-KR" sz="1000" dirty="0">
                <a:latin typeface="Arial" pitchFamily="34" charset="0"/>
                <a:cs typeface="Arial" pitchFamily="34" charset="0"/>
              </a:rPr>
              <a:t>: </a:t>
            </a:r>
            <a:r>
              <a:rPr lang="ko-KR" altLang="en-US" sz="1000" dirty="0" err="1" smtClean="0">
                <a:latin typeface="Arial" pitchFamily="34" charset="0"/>
                <a:cs typeface="Arial" pitchFamily="34" charset="0"/>
              </a:rPr>
              <a:t>홍순직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북한 경제 현주소와 남북경협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2017. 5. 24,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제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기 민주평화통일아카데미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국민대학교 한반도미래연구원</a:t>
            </a:r>
          </a:p>
        </p:txBody>
      </p:sp>
      <p:sp>
        <p:nvSpPr>
          <p:cNvPr id="54" name="TextBox 22"/>
          <p:cNvSpPr txBox="1"/>
          <p:nvPr/>
        </p:nvSpPr>
        <p:spPr bwMode="auto">
          <a:xfrm>
            <a:off x="278657" y="1804903"/>
            <a:ext cx="6784097" cy="252000"/>
          </a:xfrm>
          <a:prstGeom prst="roundRect">
            <a:avLst>
              <a:gd name="adj" fmla="val 50000"/>
            </a:avLst>
          </a:prstGeom>
          <a:solidFill>
            <a:srgbClr val="2E319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defTabSz="748277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총 </a:t>
            </a:r>
            <a:r>
              <a:rPr kumimoji="0" lang="en-US" altLang="ko-KR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21</a:t>
            </a: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개 </a:t>
            </a:r>
            <a:r>
              <a:rPr kumimoji="0" lang="ko-KR" altLang="en-US" sz="1400" kern="0" spc="-38" dirty="0" err="1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경제개발구</a:t>
            </a: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 신설 </a:t>
            </a:r>
            <a:r>
              <a:rPr kumimoji="0" lang="en-US" altLang="ko-KR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: </a:t>
            </a: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지역별 특색에 맞는 소규모 맞춤형 경제 특구</a:t>
            </a:r>
            <a:endParaRPr kumimoji="0" lang="ko-KR" altLang="en-US" sz="1400" kern="0" spc="-38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5" name="직사각형 54"/>
          <p:cNvSpPr/>
          <p:nvPr/>
        </p:nvSpPr>
        <p:spPr>
          <a:xfrm>
            <a:off x="363938" y="2159974"/>
            <a:ext cx="8259980" cy="28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6" name="TextBox 325"/>
          <p:cNvSpPr txBox="1">
            <a:spLocks noChangeArrowheads="1"/>
          </p:cNvSpPr>
          <p:nvPr/>
        </p:nvSpPr>
        <p:spPr bwMode="auto">
          <a:xfrm>
            <a:off x="421553" y="2181490"/>
            <a:ext cx="820236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기존 특구</a:t>
            </a:r>
            <a:r>
              <a:rPr kumimoji="0" lang="en-US" altLang="ko-KR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(5)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는 대규모</a:t>
            </a:r>
            <a:r>
              <a:rPr kumimoji="0" lang="en-US" altLang="ko-KR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, 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복합형</a:t>
            </a:r>
            <a:r>
              <a:rPr kumimoji="0" lang="en-US" altLang="ko-KR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, 21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개 경제개발구는 지역 특성에 맞는 소규모 경제특구</a:t>
            </a:r>
            <a:endParaRPr kumimoji="0" lang="ko-KR" altLang="en-US" sz="1300" spc="-50" dirty="0">
              <a:solidFill>
                <a:srgbClr val="35BCF9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302978" y="2159974"/>
            <a:ext cx="45719" cy="288000"/>
          </a:xfrm>
          <a:prstGeom prst="rect">
            <a:avLst/>
          </a:prstGeom>
          <a:solidFill>
            <a:srgbClr val="35BC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58" name="그림 5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643" y="2558351"/>
            <a:ext cx="4098831" cy="3624098"/>
          </a:xfrm>
          <a:prstGeom prst="rect">
            <a:avLst/>
          </a:prstGeom>
        </p:spPr>
      </p:pic>
      <p:sp>
        <p:nvSpPr>
          <p:cNvPr id="59" name="TextBox 44"/>
          <p:cNvSpPr txBox="1"/>
          <p:nvPr/>
        </p:nvSpPr>
        <p:spPr>
          <a:xfrm>
            <a:off x="237714" y="6329378"/>
            <a:ext cx="27045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자료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북한 국가경제개발위원회 투자 제안서</a:t>
            </a:r>
          </a:p>
        </p:txBody>
      </p:sp>
      <p:pic>
        <p:nvPicPr>
          <p:cNvPr id="60" name="그림 5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054" y="2586334"/>
            <a:ext cx="4206777" cy="3836273"/>
          </a:xfrm>
          <a:prstGeom prst="rect">
            <a:avLst/>
          </a:prstGeom>
        </p:spPr>
      </p:pic>
      <p:sp>
        <p:nvSpPr>
          <p:cNvPr id="61" name="Oval 35"/>
          <p:cNvSpPr>
            <a:spLocks noChangeArrowheads="1"/>
          </p:cNvSpPr>
          <p:nvPr/>
        </p:nvSpPr>
        <p:spPr bwMode="auto">
          <a:xfrm>
            <a:off x="8635831" y="6453336"/>
            <a:ext cx="285750" cy="275804"/>
          </a:xfrm>
          <a:prstGeom prst="ellipse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4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HY헤드라인M" panose="02030600000101010101" pitchFamily="18" charset="-127"/>
              </a:rPr>
              <a:t>34</a:t>
            </a:r>
            <a:endParaRPr lang="en-US" altLang="ko-KR" sz="1400" b="1" dirty="0">
              <a:solidFill>
                <a:schemeClr val="bg1"/>
              </a:solidFill>
              <a:latin typeface="Trebuchet MS" panose="020B0603020202020204" pitchFamily="34" charset="0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5275173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562" y="32230"/>
            <a:ext cx="323691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539552" y="980728"/>
            <a:ext cx="6418609" cy="15696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en-US" altLang="ko-KR" sz="4800" spc="-150" dirty="0">
                <a:solidFill>
                  <a:srgbClr val="35BCF9"/>
                </a:solidFill>
                <a:latin typeface="Arial" pitchFamily="34" charset="0"/>
                <a:cs typeface="Arial" pitchFamily="34" charset="0"/>
              </a:rPr>
              <a:t>Chapter.04</a:t>
            </a:r>
          </a:p>
          <a:p>
            <a:r>
              <a:rPr lang="ko-KR" altLang="en-US" sz="4800" spc="-150" dirty="0">
                <a:latin typeface="HY견고딕" panose="02030600000101010101" pitchFamily="18" charset="-127"/>
                <a:ea typeface="HY견고딕" panose="02030600000101010101" pitchFamily="18" charset="-127"/>
                <a:cs typeface="Arial" pitchFamily="34" charset="0"/>
              </a:rPr>
              <a:t>한계 및 제언</a:t>
            </a:r>
            <a:endParaRPr lang="ko-KR" altLang="en-US" sz="4800" spc="-150" dirty="0">
              <a:latin typeface="HY견고딕" panose="02030600000101010101" pitchFamily="18" charset="-127"/>
              <a:ea typeface="HY견고딕" panose="02030600000101010101" pitchFamily="18" charset="-127"/>
              <a:cs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90687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순서도: 처리 4"/>
          <p:cNvSpPr/>
          <p:nvPr/>
        </p:nvSpPr>
        <p:spPr>
          <a:xfrm>
            <a:off x="254113" y="1289600"/>
            <a:ext cx="4423679" cy="470978"/>
          </a:xfrm>
          <a:prstGeom prst="flowChartProcess">
            <a:avLst/>
          </a:prstGeom>
          <a:solidFill>
            <a:srgbClr val="4BACC6">
              <a:alpha val="80000"/>
            </a:srgbClr>
          </a:solidFill>
          <a:ln w="12700" cap="flat" cmpd="sng" algn="ctr">
            <a:solidFill>
              <a:sysClr val="window" lastClr="FFFFFF">
                <a:lumMod val="95000"/>
              </a:sys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남북경협의 한계</a:t>
            </a:r>
            <a:endParaRPr kumimoji="1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6" name="TextBox 14"/>
          <p:cNvSpPr txBox="1"/>
          <p:nvPr/>
        </p:nvSpPr>
        <p:spPr bwMode="auto">
          <a:xfrm>
            <a:off x="246705" y="2030462"/>
            <a:ext cx="1863232" cy="252000"/>
          </a:xfrm>
          <a:prstGeom prst="roundRect">
            <a:avLst>
              <a:gd name="adj" fmla="val 50000"/>
            </a:avLst>
          </a:prstGeom>
          <a:solidFill>
            <a:srgbClr val="2E319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defTabSz="748277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한계</a:t>
            </a:r>
            <a:endParaRPr kumimoji="0" lang="ko-KR" altLang="en-US" sz="1400" kern="0" spc="-38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39653" y="2440994"/>
            <a:ext cx="8259980" cy="28800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8" name="TextBox 325"/>
          <p:cNvSpPr txBox="1">
            <a:spLocks noChangeArrowheads="1"/>
          </p:cNvSpPr>
          <p:nvPr/>
        </p:nvSpPr>
        <p:spPr bwMode="auto">
          <a:xfrm>
            <a:off x="397268" y="2462510"/>
            <a:ext cx="820236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남북 합의의 제도화 기반 취약 </a:t>
            </a:r>
            <a:r>
              <a:rPr kumimoji="0" lang="en-US" altLang="ko-KR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: 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정치</a:t>
            </a:r>
            <a:r>
              <a:rPr kumimoji="0" lang="en-US" altLang="ko-KR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, 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군사적 요인에 민감</a:t>
            </a:r>
            <a:endParaRPr kumimoji="0" lang="ko-KR" altLang="en-US" sz="1300" spc="-50" dirty="0">
              <a:solidFill>
                <a:srgbClr val="35BCF9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78693" y="2440994"/>
            <a:ext cx="45719" cy="288000"/>
          </a:xfrm>
          <a:prstGeom prst="rect">
            <a:avLst/>
          </a:prstGeom>
          <a:solidFill>
            <a:srgbClr val="35BCF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39653" y="2808179"/>
            <a:ext cx="8259980" cy="28800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11" name="TextBox 325"/>
          <p:cNvSpPr txBox="1">
            <a:spLocks noChangeArrowheads="1"/>
          </p:cNvSpPr>
          <p:nvPr/>
        </p:nvSpPr>
        <p:spPr bwMode="auto">
          <a:xfrm>
            <a:off x="397268" y="2829695"/>
            <a:ext cx="820236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남북경협의 국제화 기반 취약 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: 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투자사업의 수익성 및 경제활동 취약과 국제사회의 공감대 형성 미흡</a:t>
            </a:r>
            <a:endParaRPr kumimoji="0" lang="ko-KR" altLang="en-US" sz="1300" spc="-50" dirty="0">
              <a:solidFill>
                <a:srgbClr val="0A77BA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78693" y="2808179"/>
            <a:ext cx="45719" cy="288000"/>
          </a:xfrm>
          <a:prstGeom prst="rect">
            <a:avLst/>
          </a:prstGeom>
          <a:solidFill>
            <a:srgbClr val="0A77B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39653" y="3175267"/>
            <a:ext cx="8259980" cy="28800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14" name="TextBox 325"/>
          <p:cNvSpPr txBox="1">
            <a:spLocks noChangeArrowheads="1"/>
          </p:cNvSpPr>
          <p:nvPr/>
        </p:nvSpPr>
        <p:spPr bwMode="auto">
          <a:xfrm>
            <a:off x="397268" y="3196783"/>
            <a:ext cx="8202365" cy="259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국민적 공감대 형성 미흡</a:t>
            </a:r>
            <a:endParaRPr kumimoji="0" lang="ko-KR" altLang="en-US" sz="1300" spc="-50" dirty="0">
              <a:solidFill>
                <a:srgbClr val="06487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278693" y="3175267"/>
            <a:ext cx="45719" cy="288000"/>
          </a:xfrm>
          <a:prstGeom prst="rect">
            <a:avLst/>
          </a:prstGeom>
          <a:solidFill>
            <a:srgbClr val="0648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16" name="TextBox 24"/>
          <p:cNvSpPr txBox="1"/>
          <p:nvPr/>
        </p:nvSpPr>
        <p:spPr bwMode="auto">
          <a:xfrm>
            <a:off x="267284" y="3747905"/>
            <a:ext cx="1863232" cy="252000"/>
          </a:xfrm>
          <a:prstGeom prst="roundRect">
            <a:avLst>
              <a:gd name="adj" fmla="val 50000"/>
            </a:avLst>
          </a:prstGeom>
          <a:solidFill>
            <a:srgbClr val="2E319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defTabSz="748277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실행방안</a:t>
            </a:r>
            <a:endParaRPr kumimoji="0" lang="ko-KR" altLang="en-US" sz="1400" kern="0" spc="-38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360232" y="4158437"/>
            <a:ext cx="8239401" cy="28800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18" name="TextBox 325"/>
          <p:cNvSpPr txBox="1">
            <a:spLocks noChangeArrowheads="1"/>
          </p:cNvSpPr>
          <p:nvPr/>
        </p:nvSpPr>
        <p:spPr bwMode="auto">
          <a:xfrm>
            <a:off x="417847" y="4179953"/>
            <a:ext cx="820236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대북제재의 해제 및 유예를 위한 철저한 사전 준비 </a:t>
            </a:r>
            <a:r>
              <a:rPr kumimoji="0" lang="en-US" altLang="ko-KR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: 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전략적 관여와 포용</a:t>
            </a:r>
            <a:r>
              <a:rPr kumimoji="0" lang="en-US" altLang="ko-KR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, 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압박과 대화 병행 등</a:t>
            </a:r>
            <a:endParaRPr kumimoji="0" lang="ko-KR" altLang="en-US" sz="1300" spc="-50" dirty="0">
              <a:solidFill>
                <a:srgbClr val="35BCF9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99272" y="4158437"/>
            <a:ext cx="45719" cy="288000"/>
          </a:xfrm>
          <a:prstGeom prst="rect">
            <a:avLst/>
          </a:prstGeom>
          <a:solidFill>
            <a:srgbClr val="35BCF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360232" y="4525622"/>
            <a:ext cx="8239401" cy="28800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21" name="TextBox 325"/>
          <p:cNvSpPr txBox="1">
            <a:spLocks noChangeArrowheads="1"/>
          </p:cNvSpPr>
          <p:nvPr/>
        </p:nvSpPr>
        <p:spPr bwMode="auto">
          <a:xfrm>
            <a:off x="417847" y="4547138"/>
            <a:ext cx="820236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남북경협에 대한 국민적 합의를 끌어내기 위한 사전 준비 필요</a:t>
            </a:r>
            <a:endParaRPr kumimoji="0" lang="ko-KR" altLang="en-US" sz="1300" spc="-50" dirty="0">
              <a:solidFill>
                <a:srgbClr val="0A77BA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299272" y="4525622"/>
            <a:ext cx="45719" cy="288000"/>
          </a:xfrm>
          <a:prstGeom prst="rect">
            <a:avLst/>
          </a:prstGeom>
          <a:solidFill>
            <a:srgbClr val="0A77B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68630" y="4917983"/>
            <a:ext cx="8242916" cy="28800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24" name="TextBox 325"/>
          <p:cNvSpPr txBox="1">
            <a:spLocks noChangeArrowheads="1"/>
          </p:cNvSpPr>
          <p:nvPr/>
        </p:nvSpPr>
        <p:spPr bwMode="auto">
          <a:xfrm>
            <a:off x="426245" y="4939499"/>
            <a:ext cx="8202365" cy="259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교통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, </a:t>
            </a:r>
            <a:r>
              <a:rPr kumimoji="0" lang="ko-KR" altLang="en-US" sz="1300" spc="-50" dirty="0" err="1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물류망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 연결을 통한 경제 공동체 형성 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: 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광물자원 활용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, 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관광 등</a:t>
            </a:r>
            <a:endParaRPr kumimoji="0" lang="ko-KR" altLang="en-US" sz="1300" spc="-50" dirty="0">
              <a:solidFill>
                <a:srgbClr val="06487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307670" y="4917983"/>
            <a:ext cx="45719" cy="288000"/>
          </a:xfrm>
          <a:prstGeom prst="rect">
            <a:avLst/>
          </a:prstGeom>
          <a:solidFill>
            <a:srgbClr val="0648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26" name="Oval 35"/>
          <p:cNvSpPr>
            <a:spLocks noChangeArrowheads="1"/>
          </p:cNvSpPr>
          <p:nvPr/>
        </p:nvSpPr>
        <p:spPr bwMode="auto">
          <a:xfrm>
            <a:off x="8611546" y="6453336"/>
            <a:ext cx="285750" cy="275804"/>
          </a:xfrm>
          <a:prstGeom prst="ellipse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1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 panose="020B0603020202020204" pitchFamily="34" charset="0"/>
                <a:ea typeface="HY헤드라인M" panose="02030600000101010101" pitchFamily="18" charset="-127"/>
                <a:cs typeface="+mn-cs"/>
              </a:rPr>
              <a:t>28</a:t>
            </a:r>
            <a:endParaRPr kumimoji="1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rebuchet MS" panose="020B0603020202020204" pitchFamily="34" charset="0"/>
              <a:ea typeface="HY헤드라인M" panose="02030600000101010101" pitchFamily="18" charset="-127"/>
              <a:cs typeface="+mn-cs"/>
            </a:endParaRPr>
          </a:p>
        </p:txBody>
      </p:sp>
      <p:sp>
        <p:nvSpPr>
          <p:cNvPr id="27" name="제목 38"/>
          <p:cNvSpPr>
            <a:spLocks noGrp="1"/>
          </p:cNvSpPr>
          <p:nvPr/>
        </p:nvSpPr>
        <p:spPr bwMode="auto">
          <a:xfrm>
            <a:off x="920377" y="390327"/>
            <a:ext cx="8013576" cy="41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fontAlgn="base" latinLnBrk="1">
              <a:spcBef>
                <a:spcPct val="0"/>
              </a:spcBef>
              <a:spcAft>
                <a:spcPct val="0"/>
              </a:spcAft>
              <a:defRPr sz="4800" b="1" kern="1200" baseline="-250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ko-KR" altLang="en-US" b="0" spc="-1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남북경협의 한계</a:t>
            </a:r>
            <a:endParaRPr lang="ko-KR" altLang="en-US" b="0" spc="-1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210048" y="332656"/>
            <a:ext cx="73610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4400" i="1" spc="-300" dirty="0" smtClean="0">
                <a:solidFill>
                  <a:srgbClr val="114C7D"/>
                </a:solidFill>
                <a:latin typeface="Arial" pitchFamily="34" charset="0"/>
                <a:cs typeface="Arial" pitchFamily="34" charset="0"/>
              </a:rPr>
              <a:t>01</a:t>
            </a:r>
            <a:endParaRPr kumimoji="0" lang="ko-KR" altLang="en-US" sz="4400" i="1" spc="-300" dirty="0">
              <a:solidFill>
                <a:srgbClr val="114C7D"/>
              </a:solidFill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71155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제목 38"/>
          <p:cNvSpPr>
            <a:spLocks noGrp="1"/>
          </p:cNvSpPr>
          <p:nvPr/>
        </p:nvSpPr>
        <p:spPr bwMode="auto">
          <a:xfrm>
            <a:off x="950912" y="556990"/>
            <a:ext cx="8013576" cy="41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fontAlgn="base" latinLnBrk="1">
              <a:spcBef>
                <a:spcPct val="0"/>
              </a:spcBef>
              <a:spcAft>
                <a:spcPct val="0"/>
              </a:spcAft>
              <a:defRPr sz="4800" b="1" kern="1200" baseline="-250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ko-KR" altLang="en-US" b="0" spc="-1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결론 </a:t>
            </a:r>
            <a:endParaRPr lang="ko-KR" altLang="en-US" b="0" spc="-1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240583" y="499319"/>
            <a:ext cx="73610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4400" i="1" spc="-300" dirty="0" smtClean="0">
                <a:solidFill>
                  <a:srgbClr val="114C7D"/>
                </a:solidFill>
                <a:latin typeface="Arial" pitchFamily="34" charset="0"/>
                <a:cs typeface="Arial" pitchFamily="34" charset="0"/>
              </a:rPr>
              <a:t>02</a:t>
            </a:r>
            <a:endParaRPr kumimoji="0" lang="ko-KR" altLang="en-US" sz="4400" i="1" spc="-300" dirty="0">
              <a:solidFill>
                <a:srgbClr val="114C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41"/>
          <p:cNvSpPr txBox="1"/>
          <p:nvPr/>
        </p:nvSpPr>
        <p:spPr bwMode="auto">
          <a:xfrm>
            <a:off x="323528" y="1621639"/>
            <a:ext cx="1863232" cy="252000"/>
          </a:xfrm>
          <a:prstGeom prst="roundRect">
            <a:avLst>
              <a:gd name="adj" fmla="val 50000"/>
            </a:avLst>
          </a:prstGeom>
          <a:solidFill>
            <a:srgbClr val="2E319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defTabSz="748277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결론</a:t>
            </a:r>
            <a:endParaRPr kumimoji="0" lang="ko-KR" altLang="en-US" sz="1400" kern="0" spc="-38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7" name="TextBox 79"/>
          <p:cNvSpPr txBox="1"/>
          <p:nvPr/>
        </p:nvSpPr>
        <p:spPr>
          <a:xfrm>
            <a:off x="246902" y="2092418"/>
            <a:ext cx="8357431" cy="1754326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  <a:alpha val="1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dirty="0" err="1" smtClean="0"/>
              <a:t>김규륜외</a:t>
            </a:r>
            <a:r>
              <a:rPr lang="ko-KR" altLang="en-US" dirty="0" smtClean="0"/>
              <a:t> </a:t>
            </a:r>
            <a:r>
              <a:rPr lang="en-US" altLang="ko-KR" dirty="0" smtClean="0"/>
              <a:t>3(2007)</a:t>
            </a:r>
            <a:r>
              <a:rPr lang="ko-KR" altLang="en-US" dirty="0" smtClean="0"/>
              <a:t>은 남북경협 거버넌스 활성화 방안에서 남한정부는 </a:t>
            </a:r>
            <a:r>
              <a:rPr lang="ko-KR" altLang="en-US" dirty="0"/>
              <a:t>예산 및 자원의 지원이라는 측면에서 </a:t>
            </a:r>
            <a:r>
              <a:rPr lang="ko-KR" altLang="en-US" dirty="0" smtClean="0"/>
              <a:t>남북 경협의 </a:t>
            </a:r>
            <a:r>
              <a:rPr lang="ko-KR" altLang="en-US" dirty="0"/>
              <a:t>방향과 실천을 선도하고 있기 때문에</a:t>
            </a:r>
            <a:r>
              <a:rPr lang="en-US" altLang="ko-KR" dirty="0"/>
              <a:t>, </a:t>
            </a:r>
            <a:r>
              <a:rPr lang="ko-KR" altLang="en-US" dirty="0"/>
              <a:t>남북협력기금의 확충 및 </a:t>
            </a:r>
            <a:r>
              <a:rPr lang="ko-KR" altLang="en-US" dirty="0" smtClean="0"/>
              <a:t>재정 조달 방안의 </a:t>
            </a:r>
            <a:r>
              <a:rPr lang="ko-KR" altLang="en-US" dirty="0"/>
              <a:t>다원화를 추진해야 할 </a:t>
            </a:r>
            <a:r>
              <a:rPr lang="ko-KR" altLang="en-US" dirty="0" smtClean="0"/>
              <a:t>필요성과 남한 </a:t>
            </a:r>
            <a:r>
              <a:rPr lang="ko-KR" altLang="en-US" dirty="0"/>
              <a:t>기업들의 역할과 관련해서 기업간 네트워크 구축을 통한 </a:t>
            </a:r>
            <a:r>
              <a:rPr lang="ko-KR" altLang="en-US" dirty="0" smtClean="0"/>
              <a:t>북한 공동진출 </a:t>
            </a:r>
            <a:r>
              <a:rPr lang="ko-KR" altLang="en-US" dirty="0"/>
              <a:t>모색의 필요성을 </a:t>
            </a:r>
            <a:r>
              <a:rPr lang="ko-KR" altLang="en-US" dirty="0" smtClean="0"/>
              <a:t>제시하였으며</a:t>
            </a:r>
            <a:r>
              <a:rPr lang="en-US" altLang="ko-KR" dirty="0" smtClean="0"/>
              <a:t>, </a:t>
            </a:r>
            <a:r>
              <a:rPr lang="ko-KR" altLang="en-US" dirty="0"/>
              <a:t>국내적 및 국제적 </a:t>
            </a:r>
            <a:r>
              <a:rPr lang="ko-KR" altLang="en-US" dirty="0" smtClean="0"/>
              <a:t>공조체제를 통해서 </a:t>
            </a:r>
            <a:r>
              <a:rPr lang="ko-KR" altLang="en-US" dirty="0"/>
              <a:t>북한에 대한 대규모 경제개발협력을 추진하여야 한다는 점을 </a:t>
            </a:r>
            <a:r>
              <a:rPr lang="ko-KR" altLang="en-US" dirty="0" smtClean="0"/>
              <a:t>제시 하였음</a:t>
            </a:r>
            <a:endParaRPr lang="ko-KR" altLang="en-US" dirty="0"/>
          </a:p>
        </p:txBody>
      </p:sp>
      <p:sp>
        <p:nvSpPr>
          <p:cNvPr id="18" name="TextBox 81"/>
          <p:cNvSpPr txBox="1"/>
          <p:nvPr/>
        </p:nvSpPr>
        <p:spPr>
          <a:xfrm>
            <a:off x="179512" y="3876547"/>
            <a:ext cx="5288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출처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ko-KR" altLang="en-US" sz="1000" dirty="0" err="1" smtClean="0">
                <a:latin typeface="Arial" pitchFamily="34" charset="0"/>
                <a:cs typeface="Arial" pitchFamily="34" charset="0"/>
              </a:rPr>
              <a:t>김규륜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조한범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이석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조정아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남북경협 거버넌스 활성화 방안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통일연구원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2007. 12</a:t>
            </a:r>
            <a:endParaRPr lang="ko-KR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82"/>
          <p:cNvSpPr txBox="1"/>
          <p:nvPr/>
        </p:nvSpPr>
        <p:spPr>
          <a:xfrm>
            <a:off x="246902" y="4271809"/>
            <a:ext cx="8357431" cy="1477328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  <a:alpha val="1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dirty="0" smtClean="0"/>
              <a:t>대외경제정책연구원</a:t>
            </a:r>
            <a:r>
              <a:rPr lang="en-US" altLang="ko-KR" dirty="0" smtClean="0"/>
              <a:t>(2017)</a:t>
            </a:r>
            <a:r>
              <a:rPr lang="ko-KR" altLang="en-US" dirty="0" smtClean="0"/>
              <a:t>은 남북경협사업의 </a:t>
            </a:r>
            <a:r>
              <a:rPr lang="ko-KR" altLang="en-US" dirty="0"/>
              <a:t>경제성장효과를 평가할 수 있는 모형을 </a:t>
            </a:r>
            <a:r>
              <a:rPr lang="ko-KR" altLang="en-US" dirty="0" smtClean="0"/>
              <a:t>개발하여 남북경협사업의 성장 효과를 평가하였는데 이는 경제성장효과 평가를 기반으로 남북한 경제의 성장 효과를 극대화할 수 있는 경협사업을 제시하였다는 점으로 앞으로도 지속적이고 일관된 남북 경제통합 평가 모델 개발이 필요함을 제시하였음</a:t>
            </a:r>
            <a:endParaRPr lang="ko-KR" altLang="en-US" dirty="0"/>
          </a:p>
        </p:txBody>
      </p:sp>
      <p:sp>
        <p:nvSpPr>
          <p:cNvPr id="20" name="TextBox 84"/>
          <p:cNvSpPr txBox="1"/>
          <p:nvPr/>
        </p:nvSpPr>
        <p:spPr>
          <a:xfrm>
            <a:off x="179512" y="5775067"/>
            <a:ext cx="50770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출처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대외경제정책연구원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남북한 경제통합 분석모형 구축과 </a:t>
            </a:r>
            <a:r>
              <a:rPr lang="ko-KR" altLang="en-US" sz="1000" dirty="0" err="1" smtClean="0">
                <a:latin typeface="Arial" pitchFamily="34" charset="0"/>
                <a:cs typeface="Arial" pitchFamily="34" charset="0"/>
              </a:rPr>
              <a:t>성장효과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 분석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2017. 12</a:t>
            </a:r>
            <a:endParaRPr lang="ko-KR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Oval 35"/>
          <p:cNvSpPr>
            <a:spLocks noChangeArrowheads="1"/>
          </p:cNvSpPr>
          <p:nvPr/>
        </p:nvSpPr>
        <p:spPr bwMode="auto">
          <a:xfrm>
            <a:off x="8604333" y="6502769"/>
            <a:ext cx="285750" cy="275804"/>
          </a:xfrm>
          <a:prstGeom prst="ellipse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4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HY헤드라인M" panose="02030600000101010101" pitchFamily="18" charset="-127"/>
              </a:rPr>
              <a:t>29</a:t>
            </a:r>
            <a:endParaRPr lang="en-US" altLang="ko-KR" sz="1400" b="1" dirty="0">
              <a:solidFill>
                <a:schemeClr val="bg1"/>
              </a:solidFill>
              <a:latin typeface="Trebuchet MS" panose="020B0603020202020204" pitchFamily="34" charset="0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8429416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/>
        </p:nvSpPr>
        <p:spPr>
          <a:xfrm>
            <a:off x="240583" y="499319"/>
            <a:ext cx="73610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4400" i="1" spc="-300" dirty="0" smtClean="0">
                <a:solidFill>
                  <a:srgbClr val="114C7D"/>
                </a:solidFill>
                <a:latin typeface="Arial" pitchFamily="34" charset="0"/>
                <a:cs typeface="Arial" pitchFamily="34" charset="0"/>
              </a:rPr>
              <a:t>02</a:t>
            </a:r>
            <a:endParaRPr kumimoji="0" lang="ko-KR" altLang="en-US" sz="4400" i="1" spc="-300" dirty="0">
              <a:solidFill>
                <a:srgbClr val="114C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제목 38"/>
          <p:cNvSpPr>
            <a:spLocks noGrp="1"/>
          </p:cNvSpPr>
          <p:nvPr/>
        </p:nvSpPr>
        <p:spPr bwMode="auto">
          <a:xfrm>
            <a:off x="950912" y="548680"/>
            <a:ext cx="8013576" cy="41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fontAlgn="base" latinLnBrk="1">
              <a:spcBef>
                <a:spcPct val="0"/>
              </a:spcBef>
              <a:spcAft>
                <a:spcPct val="0"/>
              </a:spcAft>
              <a:defRPr sz="4800" b="1" kern="1200" baseline="-250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ko-KR" altLang="en-US" b="0" spc="-1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결론</a:t>
            </a:r>
            <a:endParaRPr lang="ko-KR" altLang="en-US" b="0" spc="-1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2" name="TextBox 41"/>
          <p:cNvSpPr txBox="1"/>
          <p:nvPr/>
        </p:nvSpPr>
        <p:spPr bwMode="auto">
          <a:xfrm>
            <a:off x="323528" y="1470794"/>
            <a:ext cx="1863232" cy="252000"/>
          </a:xfrm>
          <a:prstGeom prst="roundRect">
            <a:avLst>
              <a:gd name="adj" fmla="val 50000"/>
            </a:avLst>
          </a:prstGeom>
          <a:solidFill>
            <a:srgbClr val="2E319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defTabSz="748277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결론</a:t>
            </a:r>
            <a:endParaRPr kumimoji="0" lang="ko-KR" altLang="en-US" sz="1400" kern="0" spc="-38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3" name="TextBox 79"/>
          <p:cNvSpPr txBox="1"/>
          <p:nvPr/>
        </p:nvSpPr>
        <p:spPr>
          <a:xfrm>
            <a:off x="246902" y="1941573"/>
            <a:ext cx="8357431" cy="923330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  <a:alpha val="1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dirty="0" smtClean="0"/>
              <a:t>이상현</a:t>
            </a:r>
            <a:r>
              <a:rPr lang="en-US" altLang="ko-KR" dirty="0" smtClean="0"/>
              <a:t>(2018)</a:t>
            </a:r>
            <a:r>
              <a:rPr lang="ko-KR" altLang="en-US" dirty="0" smtClean="0"/>
              <a:t>은 북한의 비핵화에 대한 희망을 갖는 건 좋지만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지극히 현실주의적으로 접근해야 한다고 조언함에 따라 남북경협에 있어서도 비핵화에 집착하지 않고 현실적인 문제를 해결하는 방향으로 접근할 필요가 있음</a:t>
            </a:r>
            <a:endParaRPr lang="ko-KR" altLang="en-US" dirty="0"/>
          </a:p>
        </p:txBody>
      </p:sp>
      <p:sp>
        <p:nvSpPr>
          <p:cNvPr id="21" name="TextBox 81"/>
          <p:cNvSpPr txBox="1"/>
          <p:nvPr/>
        </p:nvSpPr>
        <p:spPr>
          <a:xfrm>
            <a:off x="179512" y="2915842"/>
            <a:ext cx="55723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출처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이상현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2018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남북정상회담 평가와 북미정상회담 전망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KDI</a:t>
            </a:r>
            <a:r>
              <a:rPr lang="ko-KR" altLang="en-US" sz="1000" dirty="0" err="1" smtClean="0">
                <a:latin typeface="Arial" pitchFamily="34" charset="0"/>
                <a:cs typeface="Arial" pitchFamily="34" charset="0"/>
              </a:rPr>
              <a:t>북한경</a:t>
            </a:r>
            <a:r>
              <a:rPr lang="en-US" altLang="ko-KR" sz="1000" dirty="0" err="1" smtClean="0">
                <a:latin typeface="Arial" pitchFamily="34" charset="0"/>
                <a:cs typeface="Arial" pitchFamily="34" charset="0"/>
              </a:rPr>
              <a:t>wp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리뷰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2018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년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월호</a:t>
            </a:r>
          </a:p>
        </p:txBody>
      </p:sp>
      <p:sp>
        <p:nvSpPr>
          <p:cNvPr id="22" name="Oval 35"/>
          <p:cNvSpPr>
            <a:spLocks noChangeArrowheads="1"/>
          </p:cNvSpPr>
          <p:nvPr/>
        </p:nvSpPr>
        <p:spPr bwMode="auto">
          <a:xfrm>
            <a:off x="8676456" y="6381328"/>
            <a:ext cx="285750" cy="275804"/>
          </a:xfrm>
          <a:prstGeom prst="ellipse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400" b="1" smtClean="0">
                <a:solidFill>
                  <a:schemeClr val="bg1"/>
                </a:solidFill>
                <a:latin typeface="Trebuchet MS" panose="020B0603020202020204" pitchFamily="34" charset="0"/>
                <a:ea typeface="HY헤드라인M" panose="02030600000101010101" pitchFamily="18" charset="-127"/>
              </a:rPr>
              <a:t>30</a:t>
            </a:r>
            <a:endParaRPr lang="en-US" altLang="ko-KR" sz="1400" b="1" dirty="0">
              <a:solidFill>
                <a:schemeClr val="bg1"/>
              </a:solidFill>
              <a:latin typeface="Trebuchet MS" panose="020B0603020202020204" pitchFamily="34" charset="0"/>
              <a:ea typeface="HY헤드라인M" panose="02030600000101010101" pitchFamily="18" charset="-127"/>
            </a:endParaRPr>
          </a:p>
        </p:txBody>
      </p:sp>
      <p:sp>
        <p:nvSpPr>
          <p:cNvPr id="24" name="TextBox 7"/>
          <p:cNvSpPr txBox="1"/>
          <p:nvPr/>
        </p:nvSpPr>
        <p:spPr>
          <a:xfrm>
            <a:off x="246902" y="3330299"/>
            <a:ext cx="8357431" cy="1200329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  <a:alpha val="1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dirty="0" err="1" smtClean="0"/>
              <a:t>이연재</a:t>
            </a:r>
            <a:r>
              <a:rPr lang="en-US" altLang="ko-KR" dirty="0" smtClean="0"/>
              <a:t>(2019)</a:t>
            </a:r>
            <a:r>
              <a:rPr lang="ko-KR" altLang="en-US" dirty="0" smtClean="0"/>
              <a:t>는 남북경협도 다양한 문제와 마주하지만</a:t>
            </a:r>
            <a:r>
              <a:rPr lang="en-US" altLang="ko-KR" dirty="0" smtClean="0"/>
              <a:t>, </a:t>
            </a:r>
            <a:r>
              <a:rPr lang="ko-KR" altLang="en-US" dirty="0" smtClean="0"/>
              <a:t>남북경협에서 협력이라는 이름으로 나타날 사적 이익 추구와 공적 가치의 모순을 이해하고 북한의 환경 인식과 정책을 검토할 필요가 있으며</a:t>
            </a:r>
            <a:r>
              <a:rPr lang="en-US" altLang="ko-KR" dirty="0" smtClean="0"/>
              <a:t> </a:t>
            </a:r>
            <a:r>
              <a:rPr lang="ko-KR" altLang="en-US" dirty="0" smtClean="0"/>
              <a:t>일관성을 가지고 남북경협을 추구하되 남한 경제에 미치는 부작용에 대해 대비책을 세울 필요가 있다고 하였음</a:t>
            </a:r>
            <a:endParaRPr lang="ko-KR" altLang="en-US" dirty="0"/>
          </a:p>
        </p:txBody>
      </p:sp>
      <p:sp>
        <p:nvSpPr>
          <p:cNvPr id="25" name="TextBox 8"/>
          <p:cNvSpPr txBox="1"/>
          <p:nvPr/>
        </p:nvSpPr>
        <p:spPr>
          <a:xfrm>
            <a:off x="268435" y="4639146"/>
            <a:ext cx="74719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출처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ko-KR" altLang="en-US" sz="1000" dirty="0" err="1" smtClean="0">
                <a:latin typeface="Arial" pitchFamily="34" charset="0"/>
                <a:cs typeface="Arial" pitchFamily="34" charset="0"/>
              </a:rPr>
              <a:t>이연재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평화주의에 기초한 남북경협의 방향 모색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노동권과 환경권을 중심으로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현대북한연구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22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권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호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(2019), pp.218-250</a:t>
            </a:r>
            <a:endParaRPr lang="ko-KR" altLang="en-US" sz="10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04367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38"/>
          <p:cNvSpPr>
            <a:spLocks noGrp="1"/>
          </p:cNvSpPr>
          <p:nvPr/>
        </p:nvSpPr>
        <p:spPr bwMode="auto">
          <a:xfrm>
            <a:off x="920377" y="534724"/>
            <a:ext cx="8013576" cy="41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fontAlgn="base" latinLnBrk="1">
              <a:spcBef>
                <a:spcPct val="0"/>
              </a:spcBef>
              <a:spcAft>
                <a:spcPct val="0"/>
              </a:spcAft>
              <a:defRPr sz="4800" b="1" kern="1200" baseline="-250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ko-KR" altLang="en-US" b="0" spc="-1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남북경협의 추진경과</a:t>
            </a:r>
            <a:endParaRPr lang="ko-KR" altLang="en-US" b="0" spc="-1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10048" y="477053"/>
            <a:ext cx="73610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4400" i="1" spc="-300" dirty="0" smtClean="0">
                <a:solidFill>
                  <a:srgbClr val="114C7D"/>
                </a:solidFill>
                <a:latin typeface="Arial" pitchFamily="34" charset="0"/>
                <a:cs typeface="Arial" pitchFamily="34" charset="0"/>
              </a:rPr>
              <a:t>02</a:t>
            </a:r>
            <a:endParaRPr kumimoji="0" lang="ko-KR" altLang="en-US" sz="4400" i="1" spc="-300" dirty="0">
              <a:solidFill>
                <a:srgbClr val="114C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순서도: 처리 7"/>
          <p:cNvSpPr/>
          <p:nvPr/>
        </p:nvSpPr>
        <p:spPr>
          <a:xfrm>
            <a:off x="216365" y="1364391"/>
            <a:ext cx="4423679" cy="470978"/>
          </a:xfrm>
          <a:prstGeom prst="flowChartProcess">
            <a:avLst/>
          </a:prstGeom>
          <a:solidFill>
            <a:srgbClr val="4BACC6">
              <a:alpha val="80000"/>
            </a:srgb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400" b="1" dirty="0" smtClean="0"/>
              <a:t>최근 남북관계 일지</a:t>
            </a:r>
            <a:endParaRPr lang="ko-KR" altLang="en-US" sz="1400" b="1" dirty="0"/>
          </a:p>
        </p:txBody>
      </p:sp>
      <p:pic>
        <p:nvPicPr>
          <p:cNvPr id="9" name="tabl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059" y="1968000"/>
            <a:ext cx="8352739" cy="4412947"/>
          </a:xfrm>
          <a:prstGeom prst="rect">
            <a:avLst/>
          </a:prstGeom>
        </p:spPr>
      </p:pic>
      <p:sp>
        <p:nvSpPr>
          <p:cNvPr id="10" name="Oval 35"/>
          <p:cNvSpPr>
            <a:spLocks noChangeArrowheads="1"/>
          </p:cNvSpPr>
          <p:nvPr/>
        </p:nvSpPr>
        <p:spPr bwMode="auto">
          <a:xfrm>
            <a:off x="8676456" y="6381328"/>
            <a:ext cx="285750" cy="275804"/>
          </a:xfrm>
          <a:prstGeom prst="ellipse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4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HY헤드라인M" panose="02030600000101010101" pitchFamily="18" charset="-127"/>
              </a:rPr>
              <a:t>4</a:t>
            </a:r>
            <a:endParaRPr lang="en-US" altLang="ko-KR" sz="1400" b="1" dirty="0">
              <a:solidFill>
                <a:schemeClr val="bg1"/>
              </a:solidFill>
              <a:latin typeface="Trebuchet MS" panose="020B0603020202020204" pitchFamily="34" charset="0"/>
              <a:ea typeface="HY헤드라인M" panose="02030600000101010101" pitchFamily="18" charset="-127"/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281441394"/>
              </p:ext>
            </p:extLst>
          </p:nvPr>
        </p:nvGraphicFramePr>
        <p:xfrm>
          <a:off x="-637209" y="448574"/>
          <a:ext cx="10314609" cy="67142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686800" y="3276600"/>
            <a:ext cx="7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/>
          </a:p>
        </p:txBody>
      </p:sp>
      <p:sp>
        <p:nvSpPr>
          <p:cNvPr id="7" name="직사각형 6"/>
          <p:cNvSpPr/>
          <p:nvPr/>
        </p:nvSpPr>
        <p:spPr>
          <a:xfrm>
            <a:off x="395536" y="507887"/>
            <a:ext cx="73610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4400" i="1" spc="-300" dirty="0" smtClean="0">
                <a:solidFill>
                  <a:srgbClr val="114C7D"/>
                </a:solidFill>
                <a:latin typeface="Arial" pitchFamily="34" charset="0"/>
                <a:cs typeface="Arial" pitchFamily="34" charset="0"/>
              </a:rPr>
              <a:t>02</a:t>
            </a:r>
            <a:endParaRPr kumimoji="0" lang="ko-KR" altLang="en-US" sz="4400" i="1" spc="-300" dirty="0">
              <a:solidFill>
                <a:srgbClr val="114C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순서도: 처리 7"/>
          <p:cNvSpPr/>
          <p:nvPr/>
        </p:nvSpPr>
        <p:spPr>
          <a:xfrm>
            <a:off x="401853" y="1395225"/>
            <a:ext cx="4423679" cy="470978"/>
          </a:xfrm>
          <a:prstGeom prst="flowChartProcess">
            <a:avLst/>
          </a:prstGeom>
          <a:solidFill>
            <a:srgbClr val="4BACC6">
              <a:alpha val="80000"/>
            </a:srgbClr>
          </a:solidFill>
          <a:ln w="12700" cap="flat" cmpd="sng" algn="ctr">
            <a:solidFill>
              <a:sysClr val="window" lastClr="FFFFFF">
                <a:lumMod val="95000"/>
              </a:sys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남북경협의 추진경과</a:t>
            </a:r>
            <a:endParaRPr kumimoji="1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pic>
        <p:nvPicPr>
          <p:cNvPr id="9" name="table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5536" y="1985151"/>
            <a:ext cx="8352928" cy="4364962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547664" y="569441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ko-KR" altLang="en-US" sz="3600" spc="-100" dirty="0">
                <a:latin typeface="HY견고딕" panose="02030600000101010101" pitchFamily="18" charset="-127"/>
                <a:ea typeface="HY견고딕" panose="02030600000101010101" pitchFamily="18" charset="-127"/>
              </a:rPr>
              <a:t>남북경협의 추진경과</a:t>
            </a:r>
            <a:endParaRPr lang="ko-KR" altLang="en-US" sz="3600" spc="-1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0" name="Oval 35"/>
          <p:cNvSpPr>
            <a:spLocks noChangeArrowheads="1"/>
          </p:cNvSpPr>
          <p:nvPr/>
        </p:nvSpPr>
        <p:spPr bwMode="auto">
          <a:xfrm>
            <a:off x="8676456" y="6381328"/>
            <a:ext cx="285750" cy="275804"/>
          </a:xfrm>
          <a:prstGeom prst="ellipse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4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HY헤드라인M" panose="02030600000101010101" pitchFamily="18" charset="-127"/>
              </a:rPr>
              <a:t>5</a:t>
            </a:r>
            <a:endParaRPr lang="en-US" altLang="ko-KR" sz="1400" b="1" dirty="0">
              <a:solidFill>
                <a:schemeClr val="bg1"/>
              </a:solidFill>
              <a:latin typeface="Trebuchet MS" panose="020B0603020202020204" pitchFamily="34" charset="0"/>
              <a:ea typeface="HY헤드라인M" panose="02030600000101010101" pitchFamily="18" charset="-127"/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2ED47FD-CD8E-4EC8-A7E3-BF3AC4BC5C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graphicEl>
                                              <a:dgm id="{82ED47FD-CD8E-4EC8-A7E3-BF3AC4BC5C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C8F8524-91E2-4687-B42F-938EDACAF6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>
                                            <p:graphicEl>
                                              <a:dgm id="{AC8F8524-91E2-4687-B42F-938EDACAF61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A492806-8672-432E-A0E0-2EFCD02F32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">
                                            <p:graphicEl>
                                              <a:dgm id="{9A492806-8672-432E-A0E0-2EFCD02F32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4F6FC2F-AE9B-46E5-910B-4986419BDA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6">
                                            <p:graphicEl>
                                              <a:dgm id="{A4F6FC2F-AE9B-46E5-910B-4986419BDA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61BED84-FC59-4B0F-9AA1-A5D4F64838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6">
                                            <p:graphicEl>
                                              <a:dgm id="{D61BED84-FC59-4B0F-9AA1-A5D4F64838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6F4D047-BE91-4805-9982-6263CFFBE0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6">
                                            <p:graphicEl>
                                              <a:dgm id="{56F4D047-BE91-4805-9982-6263CFFBE0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A8CA8C9-CD78-4F21-8C85-824CBDC912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6">
                                            <p:graphicEl>
                                              <a:dgm id="{DA8CA8C9-CD78-4F21-8C85-824CBDC912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686800" y="3276600"/>
            <a:ext cx="7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/>
          </a:p>
        </p:txBody>
      </p:sp>
      <p:sp>
        <p:nvSpPr>
          <p:cNvPr id="10" name="제목 38"/>
          <p:cNvSpPr>
            <a:spLocks noGrp="1"/>
          </p:cNvSpPr>
          <p:nvPr/>
        </p:nvSpPr>
        <p:spPr bwMode="auto">
          <a:xfrm>
            <a:off x="924493" y="625251"/>
            <a:ext cx="8013576" cy="41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fontAlgn="base" latinLnBrk="1">
              <a:spcBef>
                <a:spcPct val="0"/>
              </a:spcBef>
              <a:spcAft>
                <a:spcPct val="0"/>
              </a:spcAft>
              <a:defRPr sz="4800" b="1" kern="1200" baseline="-250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ko-KR" altLang="en-US" b="0" spc="-1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남북경협의 성장효과분석</a:t>
            </a:r>
            <a:endParaRPr lang="ko-KR" altLang="en-US" b="0" spc="-1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14164" y="567580"/>
            <a:ext cx="73610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4400" i="1" spc="-300" dirty="0" smtClean="0">
                <a:solidFill>
                  <a:srgbClr val="114C7D"/>
                </a:solidFill>
                <a:latin typeface="Arial" pitchFamily="34" charset="0"/>
                <a:cs typeface="Arial" pitchFamily="34" charset="0"/>
              </a:rPr>
              <a:t>03</a:t>
            </a:r>
            <a:endParaRPr kumimoji="0" lang="ko-KR" altLang="en-US" sz="4400" i="1" spc="-300" dirty="0">
              <a:solidFill>
                <a:srgbClr val="114C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순서도: 처리 11"/>
          <p:cNvSpPr/>
          <p:nvPr/>
        </p:nvSpPr>
        <p:spPr>
          <a:xfrm>
            <a:off x="220481" y="1454918"/>
            <a:ext cx="4423679" cy="470978"/>
          </a:xfrm>
          <a:prstGeom prst="flowChartProcess">
            <a:avLst/>
          </a:prstGeom>
          <a:solidFill>
            <a:srgbClr val="4BACC6">
              <a:alpha val="80000"/>
            </a:srgb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400" b="1" dirty="0" smtClean="0"/>
              <a:t>각 </a:t>
            </a:r>
            <a:r>
              <a:rPr lang="ko-KR" altLang="en-US" sz="1400" b="1" dirty="0" err="1" smtClean="0"/>
              <a:t>경협별</a:t>
            </a:r>
            <a:r>
              <a:rPr lang="ko-KR" altLang="en-US" sz="1400" b="1" dirty="0" smtClean="0"/>
              <a:t> 경제성장효과 분석 종합</a:t>
            </a:r>
            <a:endParaRPr lang="ko-KR" altLang="en-US" sz="1400" b="1" dirty="0"/>
          </a:p>
        </p:txBody>
      </p:sp>
      <p:pic>
        <p:nvPicPr>
          <p:cNvPr id="13" name="tabl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165" y="2696907"/>
            <a:ext cx="8357432" cy="1844798"/>
          </a:xfrm>
          <a:prstGeom prst="rect">
            <a:avLst/>
          </a:prstGeom>
        </p:spPr>
      </p:pic>
      <p:sp>
        <p:nvSpPr>
          <p:cNvPr id="14" name="TextBox 9"/>
          <p:cNvSpPr txBox="1"/>
          <p:nvPr/>
        </p:nvSpPr>
        <p:spPr bwMode="auto">
          <a:xfrm>
            <a:off x="214164" y="2267445"/>
            <a:ext cx="3875441" cy="252000"/>
          </a:xfrm>
          <a:prstGeom prst="roundRect">
            <a:avLst>
              <a:gd name="adj" fmla="val 50000"/>
            </a:avLst>
          </a:prstGeom>
          <a:solidFill>
            <a:srgbClr val="2E319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defTabSz="748277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개성공단 전체 개발 계획 대비 실제 운영현황</a:t>
            </a:r>
            <a:endParaRPr kumimoji="0" lang="ko-KR" altLang="en-US" sz="1400" kern="0" spc="-38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5" name="순서도: 처리 14"/>
          <p:cNvSpPr/>
          <p:nvPr/>
        </p:nvSpPr>
        <p:spPr>
          <a:xfrm>
            <a:off x="205932" y="4764955"/>
            <a:ext cx="8365663" cy="1174898"/>
          </a:xfrm>
          <a:prstGeom prst="flowChartProcess">
            <a:avLst/>
          </a:prstGeom>
          <a:solidFill>
            <a:srgbClr val="B9D533">
              <a:alpha val="80000"/>
            </a:srgb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400" b="1" dirty="0" smtClean="0"/>
              <a:t>남한의 </a:t>
            </a:r>
            <a:r>
              <a:rPr lang="ko-KR" altLang="en-US" sz="1400" b="1" dirty="0" err="1" smtClean="0"/>
              <a:t>성장효과는</a:t>
            </a:r>
            <a:r>
              <a:rPr lang="ko-KR" altLang="en-US" sz="1400" b="1" dirty="0" smtClean="0"/>
              <a:t> 개성공단사업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금강산사업의 비중이 크고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북한의 </a:t>
            </a:r>
            <a:r>
              <a:rPr lang="ko-KR" altLang="en-US" sz="1400" b="1" dirty="0" err="1" smtClean="0"/>
              <a:t>성장효과는</a:t>
            </a:r>
            <a:r>
              <a:rPr lang="ko-KR" altLang="en-US" sz="1400" b="1" dirty="0" smtClean="0"/>
              <a:t> 남북철도 및 도로 연결사업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개성공단사업의 비중이 큼</a:t>
            </a:r>
            <a:endParaRPr lang="en-US" altLang="ko-KR" sz="1400" b="1" dirty="0" smtClean="0"/>
          </a:p>
          <a:p>
            <a:pPr algn="ctr"/>
            <a:r>
              <a:rPr lang="ko-KR" altLang="en-US" sz="1400" b="1" dirty="0" err="1" smtClean="0"/>
              <a:t>남북합계</a:t>
            </a:r>
            <a:r>
              <a:rPr lang="ko-KR" altLang="en-US" sz="1400" b="1" dirty="0" smtClean="0"/>
              <a:t> 누적성장효과를 보면 개성공단사업이 가장 크고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남북 철도 및 도로 연결사업으로 나타나고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남북한 누적성장효과를 보면 개성공단사업과 금강산사업의 비중이 큼</a:t>
            </a:r>
            <a:endParaRPr lang="ko-KR" altLang="en-US" sz="1400" b="1" dirty="0"/>
          </a:p>
        </p:txBody>
      </p:sp>
      <p:sp>
        <p:nvSpPr>
          <p:cNvPr id="16" name="TextBox 13"/>
          <p:cNvSpPr txBox="1"/>
          <p:nvPr/>
        </p:nvSpPr>
        <p:spPr>
          <a:xfrm>
            <a:off x="214164" y="6044199"/>
            <a:ext cx="50770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출처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대외경제정책연구원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남북한 경제통합 분석모형 구축과 </a:t>
            </a:r>
            <a:r>
              <a:rPr lang="ko-KR" altLang="en-US" sz="1000" dirty="0" err="1" smtClean="0">
                <a:latin typeface="Arial" pitchFamily="34" charset="0"/>
                <a:cs typeface="Arial" pitchFamily="34" charset="0"/>
              </a:rPr>
              <a:t>성장효과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 분석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2017. 12</a:t>
            </a:r>
            <a:endParaRPr lang="ko-KR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Oval 35"/>
          <p:cNvSpPr>
            <a:spLocks noChangeArrowheads="1"/>
          </p:cNvSpPr>
          <p:nvPr/>
        </p:nvSpPr>
        <p:spPr bwMode="auto">
          <a:xfrm>
            <a:off x="8676456" y="6381328"/>
            <a:ext cx="285750" cy="275804"/>
          </a:xfrm>
          <a:prstGeom prst="ellipse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4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HY헤드라인M" panose="02030600000101010101" pitchFamily="18" charset="-127"/>
              </a:rPr>
              <a:t>6</a:t>
            </a:r>
            <a:endParaRPr lang="en-US" altLang="ko-KR" sz="1400" b="1" dirty="0">
              <a:solidFill>
                <a:schemeClr val="bg1"/>
              </a:solidFill>
              <a:latin typeface="Trebuchet MS" panose="020B0603020202020204" pitchFamily="34" charset="0"/>
              <a:ea typeface="HY헤드라인M" panose="02030600000101010101" pitchFamily="18" charset="-127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46406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686800" y="3276600"/>
            <a:ext cx="7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/>
          </a:p>
        </p:txBody>
      </p:sp>
      <p:sp>
        <p:nvSpPr>
          <p:cNvPr id="10" name="제목 38"/>
          <p:cNvSpPr>
            <a:spLocks noGrp="1"/>
          </p:cNvSpPr>
          <p:nvPr/>
        </p:nvSpPr>
        <p:spPr bwMode="auto">
          <a:xfrm>
            <a:off x="924493" y="625251"/>
            <a:ext cx="8013576" cy="41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fontAlgn="base" latinLnBrk="1">
              <a:spcBef>
                <a:spcPct val="0"/>
              </a:spcBef>
              <a:spcAft>
                <a:spcPct val="0"/>
              </a:spcAft>
              <a:defRPr sz="4800" b="1" kern="1200" baseline="-250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ko-KR" altLang="en-US" b="0" spc="-1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남북경협의 성장효과분석</a:t>
            </a:r>
            <a:endParaRPr lang="ko-KR" altLang="en-US" b="0" spc="-1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14164" y="567580"/>
            <a:ext cx="73610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4400" i="1" spc="-300" dirty="0" smtClean="0">
                <a:solidFill>
                  <a:srgbClr val="114C7D"/>
                </a:solidFill>
                <a:latin typeface="Arial" pitchFamily="34" charset="0"/>
                <a:cs typeface="Arial" pitchFamily="34" charset="0"/>
              </a:rPr>
              <a:t>03</a:t>
            </a:r>
            <a:endParaRPr kumimoji="0" lang="ko-KR" altLang="en-US" sz="4400" i="1" spc="-300" dirty="0">
              <a:solidFill>
                <a:srgbClr val="114C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순서도: 처리 11"/>
          <p:cNvSpPr/>
          <p:nvPr/>
        </p:nvSpPr>
        <p:spPr>
          <a:xfrm>
            <a:off x="220481" y="1454918"/>
            <a:ext cx="4423679" cy="470978"/>
          </a:xfrm>
          <a:prstGeom prst="flowChartProcess">
            <a:avLst/>
          </a:prstGeom>
          <a:solidFill>
            <a:srgbClr val="4BACC6">
              <a:alpha val="80000"/>
            </a:srgb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400" b="1" dirty="0" smtClean="0"/>
              <a:t>각 </a:t>
            </a:r>
            <a:r>
              <a:rPr lang="ko-KR" altLang="en-US" sz="1400" b="1" dirty="0" err="1" smtClean="0"/>
              <a:t>경협별</a:t>
            </a:r>
            <a:r>
              <a:rPr lang="ko-KR" altLang="en-US" sz="1400" b="1" dirty="0" smtClean="0"/>
              <a:t> 경제성장효과 분석 종합</a:t>
            </a:r>
            <a:endParaRPr lang="ko-KR" altLang="en-US" sz="1400" b="1" dirty="0"/>
          </a:p>
        </p:txBody>
      </p:sp>
      <p:pic>
        <p:nvPicPr>
          <p:cNvPr id="13" name="tabl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165" y="2696907"/>
            <a:ext cx="8357432" cy="1844798"/>
          </a:xfrm>
          <a:prstGeom prst="rect">
            <a:avLst/>
          </a:prstGeom>
        </p:spPr>
      </p:pic>
      <p:sp>
        <p:nvSpPr>
          <p:cNvPr id="14" name="TextBox 9"/>
          <p:cNvSpPr txBox="1"/>
          <p:nvPr/>
        </p:nvSpPr>
        <p:spPr bwMode="auto">
          <a:xfrm>
            <a:off x="214164" y="2267445"/>
            <a:ext cx="3875441" cy="252000"/>
          </a:xfrm>
          <a:prstGeom prst="roundRect">
            <a:avLst>
              <a:gd name="adj" fmla="val 50000"/>
            </a:avLst>
          </a:prstGeom>
          <a:solidFill>
            <a:srgbClr val="2E319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defTabSz="748277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개성공단 전체 개발 계획 대비 실제 운영현황</a:t>
            </a:r>
            <a:endParaRPr kumimoji="0" lang="ko-KR" altLang="en-US" sz="1400" kern="0" spc="-38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5" name="순서도: 처리 14"/>
          <p:cNvSpPr/>
          <p:nvPr/>
        </p:nvSpPr>
        <p:spPr>
          <a:xfrm>
            <a:off x="205932" y="4764955"/>
            <a:ext cx="8365663" cy="1174898"/>
          </a:xfrm>
          <a:prstGeom prst="flowChartProcess">
            <a:avLst/>
          </a:prstGeom>
          <a:solidFill>
            <a:srgbClr val="B9D533">
              <a:alpha val="80000"/>
            </a:srgb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400" b="1" dirty="0" smtClean="0"/>
              <a:t>남한의 </a:t>
            </a:r>
            <a:r>
              <a:rPr lang="ko-KR" altLang="en-US" sz="1400" b="1" dirty="0" err="1" smtClean="0"/>
              <a:t>성장효과는</a:t>
            </a:r>
            <a:r>
              <a:rPr lang="ko-KR" altLang="en-US" sz="1400" b="1" dirty="0" smtClean="0"/>
              <a:t> 개성공단사업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금강산사업의 비중이 크고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북한의 </a:t>
            </a:r>
            <a:r>
              <a:rPr lang="ko-KR" altLang="en-US" sz="1400" b="1" dirty="0" err="1" smtClean="0"/>
              <a:t>성장효과는</a:t>
            </a:r>
            <a:r>
              <a:rPr lang="ko-KR" altLang="en-US" sz="1400" b="1" dirty="0" smtClean="0"/>
              <a:t> 남북철도 및 도로 연결사업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개성공단사업의 비중이 큼</a:t>
            </a:r>
            <a:endParaRPr lang="en-US" altLang="ko-KR" sz="1400" b="1" dirty="0" smtClean="0"/>
          </a:p>
          <a:p>
            <a:pPr algn="ctr"/>
            <a:r>
              <a:rPr lang="ko-KR" altLang="en-US" sz="1400" b="1" dirty="0" err="1" smtClean="0"/>
              <a:t>남북합계</a:t>
            </a:r>
            <a:r>
              <a:rPr lang="ko-KR" altLang="en-US" sz="1400" b="1" dirty="0" smtClean="0"/>
              <a:t> 누적성장효과를 보면 개성공단사업이 가장 크고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남북 철도 및 도로 연결사업으로 나타나고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남북한 누적성장효과를 보면 개성공단사업과 금강산사업의 비중이 큼</a:t>
            </a:r>
            <a:endParaRPr lang="ko-KR" altLang="en-US" sz="1400" b="1" dirty="0"/>
          </a:p>
        </p:txBody>
      </p:sp>
      <p:sp>
        <p:nvSpPr>
          <p:cNvPr id="16" name="TextBox 13"/>
          <p:cNvSpPr txBox="1"/>
          <p:nvPr/>
        </p:nvSpPr>
        <p:spPr>
          <a:xfrm>
            <a:off x="214164" y="6044199"/>
            <a:ext cx="50770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출처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대외경제정책연구원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남북한 경제통합 분석모형 구축과 </a:t>
            </a:r>
            <a:r>
              <a:rPr lang="ko-KR" altLang="en-US" sz="1000" dirty="0" err="1" smtClean="0">
                <a:latin typeface="Arial" pitchFamily="34" charset="0"/>
                <a:cs typeface="Arial" pitchFamily="34" charset="0"/>
              </a:rPr>
              <a:t>성장효과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 분석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2017. 12</a:t>
            </a:r>
            <a:endParaRPr lang="ko-KR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Oval 35"/>
          <p:cNvSpPr>
            <a:spLocks noChangeArrowheads="1"/>
          </p:cNvSpPr>
          <p:nvPr/>
        </p:nvSpPr>
        <p:spPr bwMode="auto">
          <a:xfrm>
            <a:off x="8676456" y="6381328"/>
            <a:ext cx="285750" cy="275804"/>
          </a:xfrm>
          <a:prstGeom prst="ellipse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4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HY헤드라인M" panose="02030600000101010101" pitchFamily="18" charset="-127"/>
              </a:rPr>
              <a:t>7</a:t>
            </a:r>
            <a:endParaRPr lang="en-US" altLang="ko-KR" sz="1400" b="1" dirty="0">
              <a:solidFill>
                <a:schemeClr val="bg1"/>
              </a:solidFill>
              <a:latin typeface="Trebuchet MS" panose="020B0603020202020204" pitchFamily="34" charset="0"/>
              <a:ea typeface="HY헤드라인M" panose="02030600000101010101" pitchFamily="18" charset="-127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628671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562" y="32230"/>
            <a:ext cx="323691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755576" y="1529209"/>
            <a:ext cx="6418609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en-US" altLang="ko-KR" sz="4800" spc="-150" dirty="0" smtClean="0">
                <a:solidFill>
                  <a:srgbClr val="35BCF9"/>
                </a:solidFill>
                <a:latin typeface="Arial" pitchFamily="34" charset="0"/>
                <a:cs typeface="Arial" pitchFamily="34" charset="0"/>
              </a:rPr>
              <a:t>Chapter.02</a:t>
            </a:r>
          </a:p>
          <a:p>
            <a:r>
              <a:rPr lang="ko-KR" altLang="en-US" sz="3600" spc="-150" dirty="0" smtClean="0">
                <a:latin typeface="HY견고딕" panose="02030600000101010101" pitchFamily="18" charset="-127"/>
                <a:ea typeface="HY견고딕" panose="02030600000101010101" pitchFamily="18" charset="-127"/>
                <a:cs typeface="Arial" pitchFamily="34" charset="0"/>
              </a:rPr>
              <a:t>북한 인식 및 추진 방향 </a:t>
            </a:r>
            <a:endParaRPr lang="ko-KR" altLang="en-US" sz="3600" spc="-150" dirty="0">
              <a:latin typeface="HY견고딕" panose="02030600000101010101" pitchFamily="18" charset="-127"/>
              <a:ea typeface="HY견고딕" panose="02030600000101010101" pitchFamily="18" charset="-127"/>
              <a:cs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3795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38"/>
          <p:cNvSpPr>
            <a:spLocks noGrp="1"/>
          </p:cNvSpPr>
          <p:nvPr/>
        </p:nvSpPr>
        <p:spPr bwMode="auto">
          <a:xfrm>
            <a:off x="1073191" y="363396"/>
            <a:ext cx="8013576" cy="41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fontAlgn="base" latinLnBrk="1">
              <a:spcBef>
                <a:spcPct val="0"/>
              </a:spcBef>
              <a:spcAft>
                <a:spcPct val="0"/>
              </a:spcAft>
              <a:defRPr sz="4800" b="1" kern="1200" baseline="-250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ko-KR" altLang="en-US" b="0" spc="-1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북한에 대한 인식</a:t>
            </a:r>
            <a:endParaRPr lang="ko-KR" altLang="en-US" b="0" spc="-1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62862" y="305725"/>
            <a:ext cx="736100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4400" i="1" spc="-300" dirty="0" smtClean="0">
                <a:solidFill>
                  <a:srgbClr val="114C7D"/>
                </a:solidFill>
                <a:latin typeface="Arial" pitchFamily="34" charset="0"/>
                <a:cs typeface="Arial" pitchFamily="34" charset="0"/>
              </a:rPr>
              <a:t>01</a:t>
            </a:r>
            <a:endParaRPr kumimoji="0" lang="ko-KR" altLang="en-US" sz="4400" i="1" spc="-300" dirty="0">
              <a:solidFill>
                <a:srgbClr val="114C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순서도: 처리 7"/>
          <p:cNvSpPr/>
          <p:nvPr/>
        </p:nvSpPr>
        <p:spPr>
          <a:xfrm>
            <a:off x="369179" y="1193063"/>
            <a:ext cx="4423679" cy="470978"/>
          </a:xfrm>
          <a:prstGeom prst="flowChartProcess">
            <a:avLst/>
          </a:prstGeom>
          <a:solidFill>
            <a:srgbClr val="4BACC6">
              <a:alpha val="80000"/>
            </a:srgb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400" b="1" dirty="0" smtClean="0"/>
              <a:t>북한 정권에 대한 호감도</a:t>
            </a:r>
            <a:endParaRPr lang="ko-KR" altLang="en-US" sz="1400" b="1" dirty="0"/>
          </a:p>
        </p:txBody>
      </p:sp>
      <p:sp>
        <p:nvSpPr>
          <p:cNvPr id="9" name="TextBox 18"/>
          <p:cNvSpPr txBox="1"/>
          <p:nvPr/>
        </p:nvSpPr>
        <p:spPr>
          <a:xfrm>
            <a:off x="317554" y="6542094"/>
            <a:ext cx="3712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출처 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: KBS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남북교류협력단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2018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국민 통일의식 조사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, 2018. 8</a:t>
            </a:r>
            <a:endParaRPr lang="ko-KR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325"/>
          <p:cNvSpPr txBox="1">
            <a:spLocks noChangeArrowheads="1"/>
          </p:cNvSpPr>
          <p:nvPr/>
        </p:nvSpPr>
        <p:spPr bwMode="auto">
          <a:xfrm>
            <a:off x="436129" y="1739074"/>
            <a:ext cx="820236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북한의 김정은 정권에 대해 그저 그렇다</a:t>
            </a:r>
            <a:r>
              <a:rPr kumimoji="0" lang="en-US" altLang="ko-KR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(43.9%)</a:t>
            </a:r>
            <a:r>
              <a:rPr kumimoji="0" lang="ko-KR" altLang="en-US" sz="1300" spc="-50" dirty="0" smtClean="0">
                <a:solidFill>
                  <a:srgbClr val="35BCF9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는 중도적인 입장의 응답자가 가장 많음</a:t>
            </a:r>
            <a:endParaRPr kumimoji="0" lang="ko-KR" altLang="en-US" sz="1300" spc="-50" dirty="0">
              <a:solidFill>
                <a:srgbClr val="35BCF9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317554" y="1717558"/>
            <a:ext cx="45719" cy="288000"/>
          </a:xfrm>
          <a:prstGeom prst="rect">
            <a:avLst/>
          </a:prstGeom>
          <a:solidFill>
            <a:srgbClr val="35BC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2" name="TextBox 325"/>
          <p:cNvSpPr txBox="1">
            <a:spLocks noChangeArrowheads="1"/>
          </p:cNvSpPr>
          <p:nvPr/>
        </p:nvSpPr>
        <p:spPr bwMode="auto">
          <a:xfrm>
            <a:off x="436129" y="2106259"/>
            <a:ext cx="820236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반감 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: 2015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년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(77.3%) 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 2017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년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(88.9%)  2018</a:t>
            </a:r>
            <a:r>
              <a:rPr kumimoji="0" lang="ko-KR" altLang="en-US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년</a:t>
            </a:r>
            <a:r>
              <a:rPr kumimoji="0" lang="en-US" altLang="ko-KR" sz="1300" spc="-50" dirty="0" smtClean="0">
                <a:solidFill>
                  <a:srgbClr val="0A77BA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  <a:sym typeface="Wingdings" panose="05000000000000000000" pitchFamily="2" charset="2"/>
              </a:rPr>
              <a:t>(35.4%)</a:t>
            </a:r>
            <a:endParaRPr kumimoji="0" lang="ko-KR" altLang="en-US" sz="1300" spc="-50" dirty="0">
              <a:solidFill>
                <a:srgbClr val="0A77BA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17554" y="2084743"/>
            <a:ext cx="45719" cy="288000"/>
          </a:xfrm>
          <a:prstGeom prst="rect">
            <a:avLst/>
          </a:prstGeom>
          <a:solidFill>
            <a:srgbClr val="0A77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4" name="TextBox 325"/>
          <p:cNvSpPr txBox="1">
            <a:spLocks noChangeArrowheads="1"/>
          </p:cNvSpPr>
          <p:nvPr/>
        </p:nvSpPr>
        <p:spPr bwMode="auto">
          <a:xfrm>
            <a:off x="436129" y="2473347"/>
            <a:ext cx="8202365" cy="259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ts val="1300"/>
              </a:lnSpc>
            </a:pP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호감을 느낀다는 부분은 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2018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년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(20.6%)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로 전년 대비 </a:t>
            </a:r>
            <a:r>
              <a:rPr kumimoji="0" lang="en-US" altLang="ko-KR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18.8p </a:t>
            </a:r>
            <a:r>
              <a:rPr kumimoji="0" lang="ko-KR" altLang="en-US" sz="1300" spc="-50" dirty="0" smtClean="0">
                <a:solidFill>
                  <a:srgbClr val="06487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charset="0"/>
              </a:rPr>
              <a:t>증가</a:t>
            </a:r>
            <a:endParaRPr kumimoji="0" lang="ko-KR" altLang="en-US" sz="1300" spc="-50" dirty="0">
              <a:solidFill>
                <a:srgbClr val="06487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charset="0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317554" y="2451831"/>
            <a:ext cx="45719" cy="288000"/>
          </a:xfrm>
          <a:prstGeom prst="rect">
            <a:avLst/>
          </a:prstGeom>
          <a:solidFill>
            <a:srgbClr val="0648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6" name="TextBox 23"/>
          <p:cNvSpPr txBox="1"/>
          <p:nvPr/>
        </p:nvSpPr>
        <p:spPr bwMode="auto">
          <a:xfrm>
            <a:off x="317554" y="2842480"/>
            <a:ext cx="3875441" cy="252000"/>
          </a:xfrm>
          <a:prstGeom prst="roundRect">
            <a:avLst>
              <a:gd name="adj" fmla="val 50000"/>
            </a:avLst>
          </a:prstGeom>
          <a:solidFill>
            <a:srgbClr val="2E3191"/>
          </a:solidFill>
        </p:spPr>
        <p:txBody>
          <a:bodyPr wrap="square" lIns="0" tIns="0" rIns="0" bIns="0" anchor="ctr" anchorCtr="0"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defTabSz="748277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kern="0" spc="-38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북한의 정권에 대한 호감도</a:t>
            </a:r>
            <a:endParaRPr kumimoji="0" lang="ko-KR" altLang="en-US" sz="1400" kern="0" spc="-38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413" y="3216875"/>
            <a:ext cx="8379880" cy="3097348"/>
          </a:xfrm>
          <a:prstGeom prst="rect">
            <a:avLst/>
          </a:prstGeom>
        </p:spPr>
      </p:pic>
      <p:sp>
        <p:nvSpPr>
          <p:cNvPr id="18" name="TextBox 24"/>
          <p:cNvSpPr txBox="1"/>
          <p:nvPr/>
        </p:nvSpPr>
        <p:spPr>
          <a:xfrm>
            <a:off x="340413" y="6274015"/>
            <a:ext cx="19832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*Base :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전체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(n=1,000), </a:t>
            </a:r>
            <a:r>
              <a:rPr lang="ko-KR" altLang="en-US" sz="1000" dirty="0" smtClean="0">
                <a:latin typeface="Arial" pitchFamily="34" charset="0"/>
                <a:cs typeface="Arial" pitchFamily="34" charset="0"/>
              </a:rPr>
              <a:t>단위</a:t>
            </a:r>
            <a:r>
              <a:rPr lang="en-US" altLang="ko-KR" sz="1000" dirty="0" smtClean="0">
                <a:latin typeface="Arial" pitchFamily="34" charset="0"/>
                <a:cs typeface="Arial" pitchFamily="34" charset="0"/>
              </a:rPr>
              <a:t> : %</a:t>
            </a:r>
            <a:endParaRPr lang="ko-KR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Oval 35"/>
          <p:cNvSpPr>
            <a:spLocks noChangeArrowheads="1"/>
          </p:cNvSpPr>
          <p:nvPr/>
        </p:nvSpPr>
        <p:spPr bwMode="auto">
          <a:xfrm>
            <a:off x="8676456" y="6381328"/>
            <a:ext cx="285750" cy="275804"/>
          </a:xfrm>
          <a:prstGeom prst="ellipse">
            <a:avLst/>
          </a:prstGeom>
          <a:solidFill>
            <a:srgbClr val="99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4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HY헤드라인M" panose="02030600000101010101" pitchFamily="18" charset="-127"/>
              </a:rPr>
              <a:t>8</a:t>
            </a:r>
            <a:endParaRPr lang="en-US" altLang="ko-KR" sz="1400" b="1" dirty="0">
              <a:solidFill>
                <a:schemeClr val="bg1"/>
              </a:solidFill>
              <a:latin typeface="Trebuchet MS" panose="020B0603020202020204" pitchFamily="34" charset="0"/>
              <a:ea typeface="HY헤드라인M" panose="02030600000101010101" pitchFamily="18" charset="-127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TlgkWg9GbD75tZxSe07S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WTzd7aXBssOmYs9yuGim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eXH6ortg5F8MBDBCXffNY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pbN8jrcRkzLTOV54VyMEqh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pbN8jrcRkzLTOV54VyMEqh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pbN8jrcRkzLTOV54VyMEqh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heme/theme1.xml><?xml version="1.0" encoding="utf-8"?>
<a:theme xmlns:a="http://schemas.openxmlformats.org/drawingml/2006/main" name="프로젝트 상태 보고서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ProjectStatusReport</Template>
  <TotalTime>0</TotalTime>
  <Words>2813</Words>
  <Application>Microsoft Office PowerPoint</Application>
  <PresentationFormat>화면 슬라이드 쇼(4:3)</PresentationFormat>
  <Paragraphs>413</Paragraphs>
  <Slides>36</Slides>
  <Notes>36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36</vt:i4>
      </vt:variant>
    </vt:vector>
  </HeadingPairs>
  <TitlesOfParts>
    <vt:vector size="37" baseType="lpstr">
      <vt:lpstr>프로젝트 상태 보고서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2019-09-25T01:31:12Z</dcterms:created>
  <dcterms:modified xsi:type="dcterms:W3CDTF">2019-09-25T02:11:37Z</dcterms:modified>
</cp:coreProperties>
</file>