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67" r:id="rId2"/>
    <p:sldId id="256" r:id="rId3"/>
    <p:sldId id="319" r:id="rId4"/>
    <p:sldId id="347" r:id="rId5"/>
    <p:sldId id="360" r:id="rId6"/>
    <p:sldId id="348" r:id="rId7"/>
    <p:sldId id="361" r:id="rId8"/>
    <p:sldId id="349" r:id="rId9"/>
    <p:sldId id="350" r:id="rId10"/>
    <p:sldId id="351" r:id="rId11"/>
    <p:sldId id="352" r:id="rId12"/>
    <p:sldId id="353" r:id="rId13"/>
    <p:sldId id="354" r:id="rId14"/>
    <p:sldId id="355" r:id="rId15"/>
    <p:sldId id="356" r:id="rId16"/>
    <p:sldId id="357" r:id="rId17"/>
    <p:sldId id="358" r:id="rId18"/>
    <p:sldId id="359" r:id="rId19"/>
    <p:sldId id="343" r:id="rId20"/>
    <p:sldId id="362" r:id="rId21"/>
    <p:sldId id="297" r:id="rId22"/>
  </p:sldIdLst>
  <p:sldSz cx="9144000" cy="6858000" type="screen4x3"/>
  <p:notesSz cx="6807200" cy="9939338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-윤고딕330" panose="020B0600000101010101" charset="-127"/>
      <p:regular r:id="rId29"/>
    </p:embeddedFont>
    <p:embeddedFont>
      <p:font typeface="Calibri Light" panose="020F0302020204030204" pitchFamily="34" charset="0"/>
      <p:regular r:id="rId30"/>
      <p:italic r:id="rId31"/>
    </p:embeddedFont>
    <p:embeddedFont>
      <p:font typeface="맑은 고딕" panose="020B0503020000020004" pitchFamily="50" charset="-127"/>
      <p:regular r:id="rId32"/>
      <p:bold r:id="rId33"/>
    </p:embeddedFont>
    <p:embeddedFont>
      <p:font typeface="나눔바른고딕" panose="020B0600000101010101" charset="-127"/>
      <p:regular r:id="rId34"/>
      <p:bold r:id="rId35"/>
    </p:embeddedFont>
    <p:embeddedFont>
      <p:font typeface="HY견고딕" panose="02030600000101010101" pitchFamily="18" charset="-127"/>
      <p:regular r:id="rId3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93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3997" userDrawn="1">
          <p15:clr>
            <a:srgbClr val="A4A3A4"/>
          </p15:clr>
        </p15:guide>
        <p15:guide id="4" orient="horz" pos="26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A7E4"/>
    <a:srgbClr val="C0504D"/>
    <a:srgbClr val="33BFB8"/>
    <a:srgbClr val="33A4CC"/>
    <a:srgbClr val="4472C4"/>
    <a:srgbClr val="37B2BD"/>
    <a:srgbClr val="9A67A5"/>
    <a:srgbClr val="54BD84"/>
    <a:srgbClr val="9B67A5"/>
    <a:srgbClr val="2D72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56" autoAdjust="0"/>
    <p:restoredTop sz="94660"/>
  </p:normalViewPr>
  <p:slideViewPr>
    <p:cSldViewPr snapToGrid="0" showGuides="1">
      <p:cViewPr>
        <p:scale>
          <a:sx n="78" d="100"/>
          <a:sy n="78" d="100"/>
        </p:scale>
        <p:origin x="-664" y="340"/>
      </p:cViewPr>
      <p:guideLst>
        <p:guide orient="horz" pos="3793"/>
        <p:guide orient="horz" pos="3997"/>
        <p:guide orient="horz" pos="265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-2460" y="-8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6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8A8890-5BC9-45D9-8831-3092345961E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167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286F2C-D9CC-4DFE-A8EE-BBBD1DA98B3E}" type="datetimeFigureOut">
              <a:rPr lang="ko-KR" altLang="en-US" smtClean="0"/>
              <a:pPr/>
              <a:t>2019-01-01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66911-41DC-462C-80F7-35D45DF43B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9203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66911-41DC-462C-80F7-35D45DF43B40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9426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66911-41DC-462C-80F7-35D45DF43B40}" type="slidenum">
              <a:rPr lang="ko-KR" altLang="en-US" smtClean="0">
                <a:solidFill>
                  <a:prstClr val="black"/>
                </a:solidFill>
              </a:rPr>
              <a:pPr/>
              <a:t>21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882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77DC-448F-4ADD-911F-1E5E4503939E}" type="datetimeFigureOut">
              <a:rPr lang="ko-KR" altLang="en-US" smtClean="0"/>
              <a:pPr/>
              <a:t>2019-01-01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1293-4348-4DDD-8BD8-D7564773601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548680"/>
          </a:xfrm>
          <a:prstGeom prst="rect">
            <a:avLst/>
          </a:prstGeom>
          <a:gradFill flip="none" rotWithShape="1">
            <a:gsLst>
              <a:gs pos="0">
                <a:srgbClr val="33BFB8"/>
              </a:gs>
              <a:gs pos="100000">
                <a:srgbClr val="4378CD"/>
              </a:gs>
            </a:gsLst>
            <a:path path="circle">
              <a:fillToRect l="100000" b="100000"/>
            </a:path>
            <a:tileRect t="-100000" r="-100000"/>
          </a:gradFill>
          <a:ln w="25400" cap="flat" cmpd="sng" algn="ctr">
            <a:noFill/>
            <a:prstDash val="solid"/>
          </a:ln>
          <a:effectLst>
            <a:outerShdw dist="38100" dir="5400000" algn="ctr" rotWithShape="0">
              <a:schemeClr val="tx2">
                <a:lumMod val="60000"/>
                <a:lumOff val="40000"/>
                <a:alpha val="73000"/>
              </a:scheme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8820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77DC-448F-4ADD-911F-1E5E4503939E}" type="datetimeFigureOut">
              <a:rPr lang="ko-KR" altLang="en-US" smtClean="0"/>
              <a:pPr/>
              <a:t>2019-01-01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1293-4348-4DDD-8BD8-D7564773601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514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77DC-448F-4ADD-911F-1E5E4503939E}" type="datetimeFigureOut">
              <a:rPr lang="ko-KR" altLang="en-US" smtClean="0"/>
              <a:pPr/>
              <a:t>2019-01-01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1293-4348-4DDD-8BD8-D7564773601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4758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77DC-448F-4ADD-911F-1E5E4503939E}" type="datetimeFigureOut">
              <a:rPr lang="ko-KR" altLang="en-US" smtClean="0"/>
              <a:pPr/>
              <a:t>2019-01-01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1293-4348-4DDD-8BD8-D7564773601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1118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77DC-448F-4ADD-911F-1E5E4503939E}" type="datetimeFigureOut">
              <a:rPr lang="ko-KR" altLang="en-US" smtClean="0"/>
              <a:pPr/>
              <a:t>2019-01-01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1293-4348-4DDD-8BD8-D7564773601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2356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77DC-448F-4ADD-911F-1E5E4503939E}" type="datetimeFigureOut">
              <a:rPr lang="ko-KR" altLang="en-US" smtClean="0"/>
              <a:pPr/>
              <a:t>2019-01-01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1293-4348-4DDD-8BD8-D7564773601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9306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77DC-448F-4ADD-911F-1E5E4503939E}" type="datetimeFigureOut">
              <a:rPr lang="ko-KR" altLang="en-US" smtClean="0"/>
              <a:pPr/>
              <a:t>2019-01-01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1293-4348-4DDD-8BD8-D7564773601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5287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77DC-448F-4ADD-911F-1E5E4503939E}" type="datetimeFigureOut">
              <a:rPr lang="ko-KR" altLang="en-US" smtClean="0"/>
              <a:pPr/>
              <a:t>2019-01-01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1293-4348-4DDD-8BD8-D7564773601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3719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77DC-448F-4ADD-911F-1E5E4503939E}" type="datetimeFigureOut">
              <a:rPr lang="ko-KR" altLang="en-US" smtClean="0"/>
              <a:pPr/>
              <a:t>2019-01-01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1293-4348-4DDD-8BD8-D7564773601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6" y="6523644"/>
            <a:ext cx="1284047" cy="21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396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77DC-448F-4ADD-911F-1E5E4503939E}" type="datetimeFigureOut">
              <a:rPr lang="ko-KR" altLang="en-US" smtClean="0"/>
              <a:pPr/>
              <a:t>2019-01-01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1293-4348-4DDD-8BD8-D7564773601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3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77DC-448F-4ADD-911F-1E5E4503939E}" type="datetimeFigureOut">
              <a:rPr lang="ko-KR" altLang="en-US" smtClean="0"/>
              <a:pPr/>
              <a:t>2019-01-01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1293-4348-4DDD-8BD8-D7564773601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0414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877DC-448F-4ADD-911F-1E5E4503939E}" type="datetimeFigureOut">
              <a:rPr lang="ko-KR" altLang="en-US" smtClean="0"/>
              <a:pPr/>
              <a:t>2019-01-01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11293-4348-4DDD-8BD8-D7564773601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8" name="그림 25" descr="PC-22.png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8" b="1"/>
          <a:stretch/>
        </p:blipFill>
        <p:spPr bwMode="auto">
          <a:xfrm>
            <a:off x="0" y="76692"/>
            <a:ext cx="9144000" cy="6781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124714" y="6538913"/>
            <a:ext cx="894573" cy="241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000" b="1" kern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9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fld id="{E8D8CF0B-0E6E-431F-A7C1-4D5D931CA60F}" type="slidenum">
              <a:rPr lang="ko-KR" altLang="en-US" sz="900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algn="ctr"/>
              <a:t>‹#›</a:t>
            </a:fld>
            <a:r>
              <a:rPr lang="ko-KR" altLang="en-US" sz="9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9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endParaRPr lang="ko-KR" altLang="en-US" sz="9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15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권순호\Desktop\텍스쳐 모음\simple-stylish-background_1920x1440_s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worldmap에 대한 이미지 검색결과">
            <a:extLst>
              <a:ext uri="{FF2B5EF4-FFF2-40B4-BE49-F238E27FC236}">
                <a16:creationId xmlns:a16="http://schemas.microsoft.com/office/drawing/2014/main" xmlns="" id="{20C74305-F0DA-47D6-A0AA-38C5C29C3A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167" t="18885"/>
          <a:stretch/>
        </p:blipFill>
        <p:spPr bwMode="auto">
          <a:xfrm>
            <a:off x="1" y="0"/>
            <a:ext cx="4000832" cy="335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71287"/>
            <a:ext cx="9144000" cy="28702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8EF4C320-AA48-4D9C-B7CD-EAC17EF409A4}"/>
              </a:ext>
            </a:extLst>
          </p:cNvPr>
          <p:cNvSpPr/>
          <p:nvPr/>
        </p:nvSpPr>
        <p:spPr>
          <a:xfrm>
            <a:off x="5271605" y="1429796"/>
            <a:ext cx="3583032" cy="6052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ts val="4000"/>
              </a:lnSpc>
            </a:pPr>
            <a:r>
              <a:rPr lang="ko-KR" altLang="en-US" sz="3000" spc="-150" dirty="0" smtClean="0">
                <a:solidFill>
                  <a:srgbClr val="10C3F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북한관광산업의 현재</a:t>
            </a:r>
            <a:endParaRPr lang="ko-KR" altLang="en-US" sz="3000" spc="-100" dirty="0">
              <a:solidFill>
                <a:srgbClr val="10C3F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8EF4C320-AA48-4D9C-B7CD-EAC17EF409A4}"/>
              </a:ext>
            </a:extLst>
          </p:cNvPr>
          <p:cNvSpPr/>
          <p:nvPr/>
        </p:nvSpPr>
        <p:spPr>
          <a:xfrm>
            <a:off x="5839885" y="2835014"/>
            <a:ext cx="2929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ko-KR" altLang="en-US" spc="-100" dirty="0" smtClean="0">
                <a:solidFill>
                  <a:schemeClr val="accent5">
                    <a:lumMod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강릉원주대학교 </a:t>
            </a:r>
            <a:r>
              <a:rPr lang="ko-KR" altLang="en-US" spc="-100" dirty="0" smtClean="0">
                <a:solidFill>
                  <a:schemeClr val="accent5">
                    <a:lumMod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교수 주영환</a:t>
            </a:r>
            <a:endParaRPr lang="ko-KR" altLang="en-US" spc="-100" dirty="0">
              <a:solidFill>
                <a:schemeClr val="accent5">
                  <a:lumMod val="50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050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3390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북한 관광산업의 현재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57873" y="832600"/>
            <a:ext cx="2457200" cy="279575"/>
          </a:xfrm>
          <a:prstGeom prst="roundRect">
            <a:avLst>
              <a:gd name="adj" fmla="val 50000"/>
            </a:avLst>
          </a:prstGeom>
          <a:solidFill>
            <a:srgbClr val="C9117E"/>
          </a:solidFill>
          <a:ln w="952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noProof="1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237" y="810497"/>
            <a:ext cx="247997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 fontAlgn="base"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</a:pPr>
            <a:r>
              <a:rPr lang="ko-KR" altLang="en-US" sz="1400" kern="0" spc="-1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북한의 주요관광 거점</a:t>
            </a:r>
            <a:endParaRPr kumimoji="1" lang="ko-KR" altLang="en-US" b="1" spc="-100" noProof="1">
              <a:solidFill>
                <a:prstClr val="white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8" name="모서리가 둥근 직사각형 8"/>
          <p:cNvSpPr/>
          <p:nvPr/>
        </p:nvSpPr>
        <p:spPr>
          <a:xfrm>
            <a:off x="307604" y="1514132"/>
            <a:ext cx="8528387" cy="4944419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Arial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52594" y="1892019"/>
            <a:ext cx="8190891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북한의 수도이자 최대 도시인 평양은 북한의 관문으로 다른 도시와는 달리 다양한 관광 인프라를 갖추고 있으며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대표 관광지로는 </a:t>
            </a:r>
            <a:r>
              <a:rPr lang="ko-KR" altLang="en-US" sz="1400" dirty="0" err="1">
                <a:latin typeface="+mn-ea"/>
              </a:rPr>
              <a:t>금수산</a:t>
            </a:r>
            <a:r>
              <a:rPr lang="ko-KR" altLang="en-US" sz="1400" dirty="0">
                <a:latin typeface="+mn-ea"/>
              </a:rPr>
              <a:t> 기념 궁전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조국해방전쟁 </a:t>
            </a:r>
            <a:r>
              <a:rPr lang="ko-KR" altLang="en-US" sz="1400" dirty="0" err="1">
                <a:latin typeface="+mn-ea"/>
              </a:rPr>
              <a:t>승리기념관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주체사상 탑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 err="1">
                <a:latin typeface="+mn-ea"/>
              </a:rPr>
              <a:t>만수대</a:t>
            </a:r>
            <a:r>
              <a:rPr lang="ko-KR" altLang="en-US" sz="1400" dirty="0">
                <a:latin typeface="+mn-ea"/>
              </a:rPr>
              <a:t> 기념관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김일성 광장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 err="1">
                <a:latin typeface="+mn-ea"/>
              </a:rPr>
              <a:t>만경대</a:t>
            </a:r>
            <a:r>
              <a:rPr lang="ko-KR" altLang="en-US" sz="1400" dirty="0">
                <a:latin typeface="+mn-ea"/>
              </a:rPr>
              <a:t> 김일성 생가 등이 있으며 </a:t>
            </a:r>
            <a:r>
              <a:rPr lang="ko-KR" altLang="en-US" sz="1400" dirty="0" err="1">
                <a:latin typeface="+mn-ea"/>
              </a:rPr>
              <a:t>광복백화점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 err="1">
                <a:latin typeface="+mn-ea"/>
              </a:rPr>
              <a:t>락원백화점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평양아동백화점 등 대형 쇼핑몰 등도 자리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786429" y="4330222"/>
            <a:ext cx="216206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조국통일 </a:t>
            </a:r>
            <a:r>
              <a:rPr lang="en-US" altLang="ko-KR" sz="1200" kern="0" spc="-3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1200" kern="0" spc="-3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대 </a:t>
            </a:r>
            <a:r>
              <a:rPr lang="ko-KR" altLang="en-US" sz="1200" kern="0" spc="-3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헌장기녑탑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34" name="그룹 137"/>
          <p:cNvGrpSpPr/>
          <p:nvPr/>
        </p:nvGrpSpPr>
        <p:grpSpPr>
          <a:xfrm>
            <a:off x="458095" y="1441642"/>
            <a:ext cx="1505459" cy="357338"/>
            <a:chOff x="471482" y="1390934"/>
            <a:chExt cx="4043874" cy="466703"/>
          </a:xfrm>
        </p:grpSpPr>
        <p:sp>
          <p:nvSpPr>
            <p:cNvPr id="35" name="모서리가 둥근 직사각형 34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rgbClr val="2D72A9"/>
            </a:solidFill>
            <a:ln w="6350" cap="flat" cmpd="sng" algn="ctr">
              <a:solidFill>
                <a:sysClr val="window" lastClr="FFFFFF"/>
              </a:solidFill>
              <a:prstDash val="solid"/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pic>
          <p:nvPicPr>
            <p:cNvPr id="36" name="Picture 2" descr="C:\Users\Administrator\Desktop\미래부가치평가\그림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44096" y="1431891"/>
              <a:ext cx="3140726" cy="400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직사각형 36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16200000" scaled="0"/>
            </a:gradFill>
            <a:ln w="22225" cap="flat" cmpd="sng" algn="ctr">
              <a:noFill/>
              <a:prstDash val="solid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38" name="자유형 37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39" name="자유형 38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40" name="제목 114"/>
          <p:cNvSpPr txBox="1">
            <a:spLocks/>
          </p:cNvSpPr>
          <p:nvPr/>
        </p:nvSpPr>
        <p:spPr>
          <a:xfrm>
            <a:off x="884438" y="1428011"/>
            <a:ext cx="4874087" cy="40405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sz="1600" b="1" kern="0" spc="-4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itchFamily="34" charset="0"/>
              </a:rPr>
              <a:t>평양</a:t>
            </a:r>
            <a:endParaRPr lang="ko-KR" altLang="en-US" sz="1600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바른고딕" panose="020B0603020101020101" pitchFamily="50" charset="-127"/>
              <a:ea typeface="나눔바른고딕" panose="020B0603020101020101" pitchFamily="50" charset="-127"/>
              <a:cs typeface="Arial" pitchFamily="34" charset="0"/>
            </a:endParaRPr>
          </a:p>
        </p:txBody>
      </p:sp>
      <p:pic>
        <p:nvPicPr>
          <p:cNvPr id="2049" name="_x165711920" descr="EMB000008301f4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94" y="2939165"/>
            <a:ext cx="2598738" cy="132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_x165709680" descr="EMB000008301f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100" y="2923290"/>
            <a:ext cx="2574925" cy="133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_x165712800" descr="EMB000008301f5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293" y="2939165"/>
            <a:ext cx="2598738" cy="132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직사각형 43"/>
          <p:cNvSpPr/>
          <p:nvPr/>
        </p:nvSpPr>
        <p:spPr>
          <a:xfrm>
            <a:off x="3606264" y="4338717"/>
            <a:ext cx="216206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노동당창건 기념비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055" name="_x165710960" descr="EMB000008301f5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37" y="4718753"/>
            <a:ext cx="2618595" cy="121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_x165711040" descr="EMB000008301f5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100" y="4656847"/>
            <a:ext cx="2625725" cy="1274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_x165710640" descr="EMB000008301f5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093" y="4718753"/>
            <a:ext cx="2552700" cy="121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직사각형 51"/>
          <p:cNvSpPr/>
          <p:nvPr/>
        </p:nvSpPr>
        <p:spPr>
          <a:xfrm>
            <a:off x="6820735" y="4338717"/>
            <a:ext cx="1129733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개선문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1219262" y="6015112"/>
            <a:ext cx="1456561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김일성 광장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5027626" y="5995680"/>
            <a:ext cx="1456561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만수대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6070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3390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북한 관광산업의 현재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57873" y="832600"/>
            <a:ext cx="2457200" cy="279575"/>
          </a:xfrm>
          <a:prstGeom prst="roundRect">
            <a:avLst>
              <a:gd name="adj" fmla="val 50000"/>
            </a:avLst>
          </a:prstGeom>
          <a:solidFill>
            <a:srgbClr val="C9117E"/>
          </a:solidFill>
          <a:ln w="952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noProof="1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237" y="810497"/>
            <a:ext cx="247997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 fontAlgn="base"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</a:pPr>
            <a:r>
              <a:rPr lang="ko-KR" altLang="en-US" sz="1400" kern="0" spc="-1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북한의 주요관광 거점</a:t>
            </a:r>
            <a:endParaRPr kumimoji="1" lang="ko-KR" altLang="en-US" b="1" spc="-100" noProof="1">
              <a:solidFill>
                <a:prstClr val="white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8" name="모서리가 둥근 직사각형 8"/>
          <p:cNvSpPr/>
          <p:nvPr/>
        </p:nvSpPr>
        <p:spPr>
          <a:xfrm>
            <a:off x="307604" y="1514132"/>
            <a:ext cx="8528387" cy="2422601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Arial" pitchFamily="34" charset="0"/>
            </a:endParaRPr>
          </a:p>
        </p:txBody>
      </p:sp>
      <p:grpSp>
        <p:nvGrpSpPr>
          <p:cNvPr id="34" name="그룹 137"/>
          <p:cNvGrpSpPr/>
          <p:nvPr/>
        </p:nvGrpSpPr>
        <p:grpSpPr>
          <a:xfrm>
            <a:off x="458095" y="1441642"/>
            <a:ext cx="1505459" cy="357338"/>
            <a:chOff x="471482" y="1390934"/>
            <a:chExt cx="4043874" cy="466703"/>
          </a:xfrm>
        </p:grpSpPr>
        <p:sp>
          <p:nvSpPr>
            <p:cNvPr id="35" name="모서리가 둥근 직사각형 34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rgbClr val="2D72A9"/>
            </a:solidFill>
            <a:ln w="6350" cap="flat" cmpd="sng" algn="ctr">
              <a:solidFill>
                <a:sysClr val="window" lastClr="FFFFFF"/>
              </a:solidFill>
              <a:prstDash val="solid"/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pic>
          <p:nvPicPr>
            <p:cNvPr id="36" name="Picture 2" descr="C:\Users\Administrator\Desktop\미래부가치평가\그림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44096" y="1431891"/>
              <a:ext cx="3140726" cy="400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직사각형 36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16200000" scaled="0"/>
            </a:gradFill>
            <a:ln w="22225" cap="flat" cmpd="sng" algn="ctr">
              <a:noFill/>
              <a:prstDash val="solid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38" name="자유형 37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39" name="자유형 38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40" name="제목 114"/>
          <p:cNvSpPr txBox="1">
            <a:spLocks/>
          </p:cNvSpPr>
          <p:nvPr/>
        </p:nvSpPr>
        <p:spPr>
          <a:xfrm>
            <a:off x="884438" y="1428011"/>
            <a:ext cx="4874087" cy="40405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sz="1600" b="1" kern="0" spc="-4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itchFamily="34" charset="0"/>
              </a:rPr>
              <a:t>평양</a:t>
            </a:r>
            <a:endParaRPr lang="ko-KR" altLang="en-US" sz="1600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바른고딕" panose="020B0603020101020101" pitchFamily="50" charset="-127"/>
              <a:ea typeface="나눔바른고딕" panose="020B0603020101020101" pitchFamily="50" charset="-127"/>
              <a:cs typeface="Arial" pitchFamily="34" charset="0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926081" y="3498375"/>
            <a:ext cx="1456561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금수산</a:t>
            </a:r>
            <a:r>
              <a:rPr lang="ko-KR" altLang="en-US" sz="1200" kern="0" spc="-3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 기념궁전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3843516" y="3513292"/>
            <a:ext cx="191500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옥류관 평양 냉면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4097" name="_x165711920" descr="EMB000008301f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37" y="2022233"/>
            <a:ext cx="2549525" cy="140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_x165712320" descr="EMB000008301f5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072" y="2022233"/>
            <a:ext cx="2535238" cy="140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모서리가 둥근 직사각형 8"/>
          <p:cNvSpPr/>
          <p:nvPr/>
        </p:nvSpPr>
        <p:spPr>
          <a:xfrm>
            <a:off x="307604" y="4415656"/>
            <a:ext cx="8528387" cy="1446129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Arial" pitchFamily="34" charset="0"/>
            </a:endParaRPr>
          </a:p>
        </p:txBody>
      </p:sp>
      <p:grpSp>
        <p:nvGrpSpPr>
          <p:cNvPr id="30" name="그룹 137"/>
          <p:cNvGrpSpPr/>
          <p:nvPr/>
        </p:nvGrpSpPr>
        <p:grpSpPr>
          <a:xfrm>
            <a:off x="458095" y="4343166"/>
            <a:ext cx="1505459" cy="357338"/>
            <a:chOff x="471482" y="1390934"/>
            <a:chExt cx="4043874" cy="466703"/>
          </a:xfrm>
        </p:grpSpPr>
        <p:sp>
          <p:nvSpPr>
            <p:cNvPr id="31" name="모서리가 둥근 직사각형 30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rgbClr val="2D72A9"/>
            </a:solidFill>
            <a:ln w="6350" cap="flat" cmpd="sng" algn="ctr">
              <a:solidFill>
                <a:sysClr val="window" lastClr="FFFFFF"/>
              </a:solidFill>
              <a:prstDash val="solid"/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pic>
          <p:nvPicPr>
            <p:cNvPr id="32" name="Picture 2" descr="C:\Users\Administrator\Desktop\미래부가치평가\그림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44096" y="1431891"/>
              <a:ext cx="3140726" cy="400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직사각형 40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16200000" scaled="0"/>
            </a:gradFill>
            <a:ln w="22225" cap="flat" cmpd="sng" algn="ctr">
              <a:noFill/>
              <a:prstDash val="solid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42" name="자유형 41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43" name="자유형 42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45" name="제목 114"/>
          <p:cNvSpPr txBox="1">
            <a:spLocks/>
          </p:cNvSpPr>
          <p:nvPr/>
        </p:nvSpPr>
        <p:spPr>
          <a:xfrm>
            <a:off x="884438" y="4329535"/>
            <a:ext cx="4874087" cy="40405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sz="1600" b="1" kern="0" spc="-4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itchFamily="34" charset="0"/>
              </a:rPr>
              <a:t>개성</a:t>
            </a:r>
            <a:endParaRPr lang="ko-KR" altLang="en-US" sz="1600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바른고딕" panose="020B0603020101020101" pitchFamily="50" charset="-127"/>
              <a:ea typeface="나눔바른고딕" panose="020B0603020101020101" pitchFamily="50" charset="-127"/>
              <a:cs typeface="Arial" pitchFamily="34" charset="0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506993" y="4890669"/>
            <a:ext cx="7520476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개성은 남한 사람들에게 ‘</a:t>
            </a:r>
            <a:r>
              <a:rPr lang="ko-KR" altLang="en-US" sz="1400" dirty="0" err="1">
                <a:latin typeface="+mn-ea"/>
              </a:rPr>
              <a:t>공단’의</a:t>
            </a:r>
            <a:r>
              <a:rPr lang="ko-KR" altLang="en-US" sz="1400" dirty="0">
                <a:latin typeface="+mn-ea"/>
              </a:rPr>
              <a:t> 이미지로 친숙하지만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무엇보다 ‘고려시대의 </a:t>
            </a:r>
            <a:r>
              <a:rPr lang="ko-KR" altLang="en-US" sz="1400" dirty="0" err="1">
                <a:latin typeface="+mn-ea"/>
              </a:rPr>
              <a:t>흔적’을</a:t>
            </a:r>
            <a:r>
              <a:rPr lang="ko-KR" altLang="en-US" sz="1400" dirty="0">
                <a:latin typeface="+mn-ea"/>
              </a:rPr>
              <a:t> 고스란히 담고 있는 문화도시이며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고려부터 조선 시대까지 이어져 온 성균관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고려 말 정몽주의 혈흔이 새겨진 </a:t>
            </a:r>
            <a:r>
              <a:rPr lang="ko-KR" altLang="en-US" sz="1400" dirty="0" err="1">
                <a:latin typeface="+mn-ea"/>
              </a:rPr>
              <a:t>선죽교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 err="1">
                <a:latin typeface="+mn-ea"/>
              </a:rPr>
              <a:t>박연폭포</a:t>
            </a:r>
            <a:r>
              <a:rPr lang="ko-KR" altLang="en-US" sz="1400" dirty="0">
                <a:latin typeface="+mn-ea"/>
              </a:rPr>
              <a:t> 등이 대표적인 </a:t>
            </a:r>
            <a:r>
              <a:rPr lang="ko-KR" altLang="en-US" sz="1400" dirty="0" err="1">
                <a:latin typeface="+mn-ea"/>
              </a:rPr>
              <a:t>매력거리</a:t>
            </a:r>
            <a:endParaRPr lang="ko-KR" altLang="en-US" sz="1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7197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3390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북한 관광산업의 현재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57873" y="832600"/>
            <a:ext cx="2457200" cy="279575"/>
          </a:xfrm>
          <a:prstGeom prst="roundRect">
            <a:avLst>
              <a:gd name="adj" fmla="val 50000"/>
            </a:avLst>
          </a:prstGeom>
          <a:solidFill>
            <a:srgbClr val="C9117E"/>
          </a:solidFill>
          <a:ln w="952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noProof="1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237" y="810497"/>
            <a:ext cx="247997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 fontAlgn="base"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</a:pPr>
            <a:r>
              <a:rPr lang="ko-KR" altLang="en-US" sz="1400" kern="0" spc="-1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북한의 주요관광 거점</a:t>
            </a:r>
            <a:endParaRPr kumimoji="1" lang="ko-KR" altLang="en-US" b="1" spc="-100" noProof="1">
              <a:solidFill>
                <a:prstClr val="white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64" name="모서리가 둥근 직사각형 8"/>
          <p:cNvSpPr/>
          <p:nvPr/>
        </p:nvSpPr>
        <p:spPr>
          <a:xfrm>
            <a:off x="307604" y="1514132"/>
            <a:ext cx="8528387" cy="4944419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Arial" pitchFamily="34" charset="0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452594" y="1892019"/>
            <a:ext cx="8190891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원산</a:t>
            </a:r>
            <a:r>
              <a:rPr lang="en-US" altLang="ko-KR" sz="1400" dirty="0">
                <a:latin typeface="+mn-ea"/>
              </a:rPr>
              <a:t>·</a:t>
            </a:r>
            <a:r>
              <a:rPr lang="ko-KR" altLang="en-US" sz="1400" dirty="0">
                <a:latin typeface="+mn-ea"/>
              </a:rPr>
              <a:t>금강산 국제관광특별지대는 </a:t>
            </a:r>
            <a:r>
              <a:rPr lang="en-US" altLang="ko-KR" sz="1400" dirty="0">
                <a:latin typeface="+mn-ea"/>
              </a:rPr>
              <a:t>2016</a:t>
            </a:r>
            <a:r>
              <a:rPr lang="ko-KR" altLang="en-US" sz="1400" dirty="0">
                <a:latin typeface="+mn-ea"/>
              </a:rPr>
              <a:t>년 개통된 </a:t>
            </a:r>
            <a:r>
              <a:rPr lang="ko-KR" altLang="en-US" sz="1400" dirty="0" err="1">
                <a:latin typeface="+mn-ea"/>
              </a:rPr>
              <a:t>갈마비행장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마식령스키장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 err="1">
                <a:latin typeface="+mn-ea"/>
              </a:rPr>
              <a:t>석왕사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금강산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해금강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명사십리</a:t>
            </a:r>
            <a:r>
              <a:rPr lang="en-US" altLang="ko-KR" sz="1400" dirty="0">
                <a:latin typeface="+mn-ea"/>
              </a:rPr>
              <a:t>(</a:t>
            </a:r>
            <a:r>
              <a:rPr lang="ko-KR" altLang="en-US" sz="1400" dirty="0">
                <a:latin typeface="+mn-ea"/>
              </a:rPr>
              <a:t>북한 천연기념물 </a:t>
            </a:r>
            <a:r>
              <a:rPr lang="en-US" altLang="ko-KR" sz="1400" dirty="0">
                <a:latin typeface="+mn-ea"/>
              </a:rPr>
              <a:t>193</a:t>
            </a:r>
            <a:r>
              <a:rPr lang="ko-KR" altLang="en-US" sz="1400" dirty="0">
                <a:latin typeface="+mn-ea"/>
              </a:rPr>
              <a:t>호</a:t>
            </a:r>
            <a:r>
              <a:rPr lang="en-US" altLang="ko-KR" sz="1400" dirty="0">
                <a:latin typeface="+mn-ea"/>
              </a:rPr>
              <a:t>) </a:t>
            </a:r>
            <a:r>
              <a:rPr lang="ko-KR" altLang="en-US" sz="1400" dirty="0">
                <a:latin typeface="+mn-ea"/>
              </a:rPr>
              <a:t>등 문화유산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된 스포츠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자연자원이 풍부한 지역으로 북한 관광의 주요 거점 중 </a:t>
            </a:r>
            <a:r>
              <a:rPr lang="ko-KR" altLang="en-US" sz="1400" dirty="0" smtClean="0">
                <a:latin typeface="+mn-ea"/>
              </a:rPr>
              <a:t>하나</a:t>
            </a:r>
            <a:endParaRPr lang="en-US" altLang="ko-KR" sz="1400" dirty="0" smtClean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북한은 금강산관광 중단 이후 </a:t>
            </a:r>
            <a:r>
              <a:rPr lang="en-US" altLang="ko-KR" sz="1400" dirty="0">
                <a:latin typeface="+mn-ea"/>
              </a:rPr>
              <a:t>2010</a:t>
            </a:r>
            <a:r>
              <a:rPr lang="ko-KR" altLang="en-US" sz="1400" dirty="0">
                <a:latin typeface="+mn-ea"/>
              </a:rPr>
              <a:t>년 </a:t>
            </a:r>
            <a:r>
              <a:rPr lang="en-US" altLang="ko-KR" sz="1400" dirty="0">
                <a:latin typeface="+mn-ea"/>
              </a:rPr>
              <a:t>4</a:t>
            </a:r>
            <a:r>
              <a:rPr lang="ko-KR" altLang="en-US" sz="1400" dirty="0">
                <a:latin typeface="+mn-ea"/>
              </a:rPr>
              <a:t>월 금강산 관광지구 내 이산가족면회소 등 우리나라 정부 자산 </a:t>
            </a:r>
            <a:r>
              <a:rPr lang="en-US" altLang="ko-KR" sz="1400" dirty="0">
                <a:latin typeface="+mn-ea"/>
              </a:rPr>
              <a:t>5</a:t>
            </a:r>
            <a:r>
              <a:rPr lang="ko-KR" altLang="en-US" sz="1400" dirty="0">
                <a:latin typeface="+mn-ea"/>
              </a:rPr>
              <a:t>개에 대한 몰수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현대아산과 협력업체 소유 부동산에 대한 동결조치를 단행하였고 민간인력 </a:t>
            </a:r>
            <a:r>
              <a:rPr lang="en-US" altLang="ko-KR" sz="1400" dirty="0">
                <a:latin typeface="+mn-ea"/>
              </a:rPr>
              <a:t>16</a:t>
            </a:r>
            <a:r>
              <a:rPr lang="ko-KR" altLang="en-US" sz="1400" dirty="0">
                <a:latin typeface="+mn-ea"/>
              </a:rPr>
              <a:t>명을 제외한 나머지 인력을 모두 철수시킨 바 있으며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이후 북한 당국은 </a:t>
            </a:r>
            <a:r>
              <a:rPr lang="en-US" altLang="ko-KR" sz="1400" dirty="0">
                <a:latin typeface="+mn-ea"/>
              </a:rPr>
              <a:t>2012</a:t>
            </a:r>
            <a:r>
              <a:rPr lang="ko-KR" altLang="en-US" sz="1400" dirty="0">
                <a:latin typeface="+mn-ea"/>
              </a:rPr>
              <a:t>년 </a:t>
            </a:r>
            <a:r>
              <a:rPr lang="en-US" altLang="ko-KR" sz="1400" dirty="0">
                <a:latin typeface="+mn-ea"/>
              </a:rPr>
              <a:t>4</a:t>
            </a:r>
            <a:r>
              <a:rPr lang="ko-KR" altLang="en-US" sz="1400" dirty="0">
                <a:latin typeface="+mn-ea"/>
              </a:rPr>
              <a:t>월 유람선 및 항공기를 이용한 중국관광객의 금강산관광을 시작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ko-KR" altLang="en-US" sz="1400" dirty="0">
              <a:latin typeface="+mn-ea"/>
            </a:endParaRPr>
          </a:p>
        </p:txBody>
      </p:sp>
      <p:grpSp>
        <p:nvGrpSpPr>
          <p:cNvPr id="67" name="그룹 137"/>
          <p:cNvGrpSpPr/>
          <p:nvPr/>
        </p:nvGrpSpPr>
        <p:grpSpPr>
          <a:xfrm>
            <a:off x="458095" y="1441642"/>
            <a:ext cx="3266882" cy="357338"/>
            <a:chOff x="471482" y="1390934"/>
            <a:chExt cx="4043874" cy="466703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rgbClr val="2D72A9"/>
            </a:solidFill>
            <a:ln w="6350" cap="flat" cmpd="sng" algn="ctr">
              <a:solidFill>
                <a:sysClr val="window" lastClr="FFFFFF"/>
              </a:solidFill>
              <a:prstDash val="solid"/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pic>
          <p:nvPicPr>
            <p:cNvPr id="69" name="Picture 2" descr="C:\Users\Administrator\Desktop\미래부가치평가\그림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44096" y="1431891"/>
              <a:ext cx="3140726" cy="400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직사각형 69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16200000" scaled="0"/>
            </a:gradFill>
            <a:ln w="22225" cap="flat" cmpd="sng" algn="ctr">
              <a:noFill/>
              <a:prstDash val="solid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71" name="자유형 70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72" name="자유형 71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73" name="제목 114"/>
          <p:cNvSpPr txBox="1">
            <a:spLocks/>
          </p:cNvSpPr>
          <p:nvPr/>
        </p:nvSpPr>
        <p:spPr>
          <a:xfrm>
            <a:off x="884438" y="1428011"/>
            <a:ext cx="2917541" cy="40405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sz="1600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itchFamily="34" charset="0"/>
              </a:rPr>
              <a:t>원산 금강산 국제 관광 </a:t>
            </a:r>
            <a:r>
              <a:rPr lang="ko-KR" altLang="en-US" sz="1600" b="1" kern="0" spc="-40" dirty="0" err="1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itchFamily="34" charset="0"/>
              </a:rPr>
              <a:t>특별지대</a:t>
            </a:r>
            <a:endParaRPr lang="ko-KR" altLang="en-US" sz="1600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바른고딕" panose="020B0603020101020101" pitchFamily="50" charset="-127"/>
              <a:ea typeface="나눔바른고딕" panose="020B0603020101020101" pitchFamily="50" charset="-127"/>
              <a:cs typeface="Arial" pitchFamily="34" charset="0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1006819" y="5549081"/>
            <a:ext cx="183476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개성한옥</a:t>
            </a:r>
            <a:r>
              <a:rPr lang="ko-KR" altLang="en-US" sz="1200" kern="0" spc="-3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 보존지구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3" name="직사각형 82"/>
          <p:cNvSpPr/>
          <p:nvPr/>
        </p:nvSpPr>
        <p:spPr>
          <a:xfrm>
            <a:off x="3843516" y="5529481"/>
            <a:ext cx="1456561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개성약반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5121" name="_x165712080" descr="EMB000008301f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94" y="3697660"/>
            <a:ext cx="2598738" cy="176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_x165712480" descr="EMB000008301f5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719" y="3697659"/>
            <a:ext cx="2590800" cy="176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_x165712480" descr="EMB000008301f5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606" y="3697660"/>
            <a:ext cx="2535238" cy="1763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직사각형 83"/>
          <p:cNvSpPr/>
          <p:nvPr/>
        </p:nvSpPr>
        <p:spPr>
          <a:xfrm>
            <a:off x="6604944" y="5537004"/>
            <a:ext cx="1456561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공동경비구역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450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3390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북한 관광산업의 현재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57873" y="832600"/>
            <a:ext cx="2457200" cy="279575"/>
          </a:xfrm>
          <a:prstGeom prst="roundRect">
            <a:avLst>
              <a:gd name="adj" fmla="val 50000"/>
            </a:avLst>
          </a:prstGeom>
          <a:solidFill>
            <a:srgbClr val="C9117E"/>
          </a:solidFill>
          <a:ln w="952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noProof="1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237" y="810497"/>
            <a:ext cx="247997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 fontAlgn="base"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</a:pPr>
            <a:r>
              <a:rPr lang="ko-KR" altLang="en-US" sz="1400" kern="0" spc="-1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북한의 주요관광 거점</a:t>
            </a:r>
            <a:endParaRPr kumimoji="1" lang="ko-KR" altLang="en-US" b="1" spc="-100" noProof="1">
              <a:solidFill>
                <a:prstClr val="white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64" name="모서리가 둥근 직사각형 8"/>
          <p:cNvSpPr/>
          <p:nvPr/>
        </p:nvSpPr>
        <p:spPr>
          <a:xfrm>
            <a:off x="307604" y="1514132"/>
            <a:ext cx="8528387" cy="4944419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Arial" pitchFamily="34" charset="0"/>
            </a:endParaRPr>
          </a:p>
        </p:txBody>
      </p:sp>
      <p:grpSp>
        <p:nvGrpSpPr>
          <p:cNvPr id="67" name="그룹 137"/>
          <p:cNvGrpSpPr/>
          <p:nvPr/>
        </p:nvGrpSpPr>
        <p:grpSpPr>
          <a:xfrm>
            <a:off x="458095" y="1441642"/>
            <a:ext cx="3266882" cy="357338"/>
            <a:chOff x="471482" y="1390934"/>
            <a:chExt cx="4043874" cy="466703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rgbClr val="2D72A9"/>
            </a:solidFill>
            <a:ln w="6350" cap="flat" cmpd="sng" algn="ctr">
              <a:solidFill>
                <a:sysClr val="window" lastClr="FFFFFF"/>
              </a:solidFill>
              <a:prstDash val="solid"/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pic>
          <p:nvPicPr>
            <p:cNvPr id="69" name="Picture 2" descr="C:\Users\Administrator\Desktop\미래부가치평가\그림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44096" y="1431891"/>
              <a:ext cx="3140726" cy="400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직사각형 69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16200000" scaled="0"/>
            </a:gradFill>
            <a:ln w="22225" cap="flat" cmpd="sng" algn="ctr">
              <a:noFill/>
              <a:prstDash val="solid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71" name="자유형 70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72" name="자유형 71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73" name="제목 114"/>
          <p:cNvSpPr txBox="1">
            <a:spLocks/>
          </p:cNvSpPr>
          <p:nvPr/>
        </p:nvSpPr>
        <p:spPr>
          <a:xfrm>
            <a:off x="884438" y="1428011"/>
            <a:ext cx="2917541" cy="40405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sz="1600" b="1" kern="0" spc="-4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itchFamily="34" charset="0"/>
              </a:rPr>
              <a:t>원산 금강산 국제 관광 </a:t>
            </a:r>
            <a:r>
              <a:rPr lang="ko-KR" altLang="en-US" sz="1600" b="1" kern="0" spc="-40" dirty="0" err="1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itchFamily="34" charset="0"/>
              </a:rPr>
              <a:t>특별지대</a:t>
            </a:r>
            <a:endParaRPr lang="ko-KR" altLang="en-US" sz="1600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바른고딕" panose="020B0603020101020101" pitchFamily="50" charset="-127"/>
              <a:ea typeface="나눔바른고딕" panose="020B0603020101020101" pitchFamily="50" charset="-127"/>
              <a:cs typeface="Arial" pitchFamily="34" charset="0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884438" y="3729811"/>
            <a:ext cx="183476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개성인삼술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3" name="직사각형 82"/>
          <p:cNvSpPr/>
          <p:nvPr/>
        </p:nvSpPr>
        <p:spPr>
          <a:xfrm>
            <a:off x="3619535" y="3729810"/>
            <a:ext cx="1934242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고려 태조 </a:t>
            </a:r>
            <a:r>
              <a:rPr lang="ko-KR" altLang="en-US" sz="1200" kern="0" spc="-3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왕건왕릉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6632132" y="3745905"/>
            <a:ext cx="1456561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개성 남대문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6145" name="_x165710480" descr="EMB000008301f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40" y="1959571"/>
            <a:ext cx="2535238" cy="170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_x165709520" descr="EMB000008301f5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327" y="1967035"/>
            <a:ext cx="2617788" cy="167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_x165709920" descr="EMB000008301f5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794" y="1997671"/>
            <a:ext cx="2535238" cy="166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_x165711760" descr="EMB000008301f5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40" y="4173750"/>
            <a:ext cx="2535238" cy="165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_x165711760" descr="EMB000008301f5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327" y="4162328"/>
            <a:ext cx="2535238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29"/>
          <p:cNvSpPr/>
          <p:nvPr/>
        </p:nvSpPr>
        <p:spPr>
          <a:xfrm>
            <a:off x="884438" y="5918809"/>
            <a:ext cx="183476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선죽교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3801979" y="5894333"/>
            <a:ext cx="183476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박연폭포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89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3390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북한 관광산업의 현재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57873" y="832600"/>
            <a:ext cx="2457200" cy="279575"/>
          </a:xfrm>
          <a:prstGeom prst="roundRect">
            <a:avLst>
              <a:gd name="adj" fmla="val 50000"/>
            </a:avLst>
          </a:prstGeom>
          <a:solidFill>
            <a:srgbClr val="C9117E"/>
          </a:solidFill>
          <a:ln w="952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noProof="1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237" y="810497"/>
            <a:ext cx="247997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 fontAlgn="base"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</a:pPr>
            <a:r>
              <a:rPr lang="ko-KR" altLang="en-US" sz="1400" kern="0" spc="-1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북한의 주요관광 거점</a:t>
            </a:r>
            <a:endParaRPr kumimoji="1" lang="ko-KR" altLang="en-US" b="1" spc="-100" noProof="1">
              <a:solidFill>
                <a:prstClr val="white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64" name="모서리가 둥근 직사각형 8"/>
          <p:cNvSpPr/>
          <p:nvPr/>
        </p:nvSpPr>
        <p:spPr>
          <a:xfrm>
            <a:off x="307604" y="1514132"/>
            <a:ext cx="8528387" cy="4944419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Arial" pitchFamily="34" charset="0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452594" y="1892019"/>
            <a:ext cx="8190891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백두산의 높이는 </a:t>
            </a:r>
            <a:r>
              <a:rPr lang="en-US" altLang="ko-KR" sz="1400" dirty="0">
                <a:latin typeface="+mn-ea"/>
              </a:rPr>
              <a:t>2,744m</a:t>
            </a:r>
            <a:r>
              <a:rPr lang="ko-KR" altLang="en-US" sz="1400" dirty="0">
                <a:latin typeface="+mn-ea"/>
              </a:rPr>
              <a:t>로 한반도에서 가장 높은 산으로 최고봉인 </a:t>
            </a:r>
            <a:r>
              <a:rPr lang="ko-KR" altLang="en-US" sz="1400" dirty="0" err="1">
                <a:latin typeface="+mn-ea"/>
              </a:rPr>
              <a:t>장군봉</a:t>
            </a:r>
            <a:r>
              <a:rPr lang="en-US" altLang="ko-KR" sz="1400" dirty="0">
                <a:latin typeface="+mn-ea"/>
              </a:rPr>
              <a:t>(</a:t>
            </a:r>
            <a:r>
              <a:rPr lang="ko-KR" altLang="en-US" sz="1400" dirty="0">
                <a:latin typeface="+mn-ea"/>
              </a:rPr>
              <a:t>將軍峰</a:t>
            </a:r>
            <a:r>
              <a:rPr lang="en-US" altLang="ko-KR" sz="1400" dirty="0">
                <a:latin typeface="+mn-ea"/>
              </a:rPr>
              <a:t>)</a:t>
            </a:r>
            <a:r>
              <a:rPr lang="ko-KR" altLang="en-US" sz="1400" dirty="0">
                <a:latin typeface="+mn-ea"/>
              </a:rPr>
              <a:t>을 비롯해 </a:t>
            </a:r>
            <a:r>
              <a:rPr lang="ko-KR" altLang="en-US" sz="1400" dirty="0" err="1">
                <a:latin typeface="+mn-ea"/>
              </a:rPr>
              <a:t>향도봉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 err="1">
                <a:latin typeface="+mn-ea"/>
              </a:rPr>
              <a:t>쌍무지개봉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 err="1">
                <a:latin typeface="+mn-ea"/>
              </a:rPr>
              <a:t>청석봉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 err="1">
                <a:latin typeface="+mn-ea"/>
              </a:rPr>
              <a:t>백운봉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 err="1">
                <a:latin typeface="+mn-ea"/>
              </a:rPr>
              <a:t>차일봉</a:t>
            </a:r>
            <a:r>
              <a:rPr lang="ko-KR" altLang="en-US" sz="1400" dirty="0">
                <a:latin typeface="+mn-ea"/>
              </a:rPr>
              <a:t> 등 해발 </a:t>
            </a:r>
            <a:r>
              <a:rPr lang="en-US" altLang="ko-KR" sz="1400" dirty="0">
                <a:latin typeface="+mn-ea"/>
              </a:rPr>
              <a:t>2,500</a:t>
            </a:r>
            <a:r>
              <a:rPr lang="ko-KR" altLang="en-US" sz="1400" dirty="0">
                <a:latin typeface="+mn-ea"/>
              </a:rPr>
              <a:t>미터 이상의 봉우리 </a:t>
            </a:r>
            <a:r>
              <a:rPr lang="en-US" altLang="ko-KR" sz="1400" dirty="0">
                <a:latin typeface="+mn-ea"/>
              </a:rPr>
              <a:t>16</a:t>
            </a:r>
            <a:r>
              <a:rPr lang="ko-KR" altLang="en-US" sz="1400" dirty="0">
                <a:latin typeface="+mn-ea"/>
              </a:rPr>
              <a:t>개를 품고 </a:t>
            </a:r>
            <a:r>
              <a:rPr lang="ko-KR" altLang="en-US" sz="1400" dirty="0" smtClean="0">
                <a:latin typeface="+mn-ea"/>
              </a:rPr>
              <a:t>있</a:t>
            </a:r>
            <a:r>
              <a:rPr lang="ko-KR" altLang="en-US" sz="1400" dirty="0">
                <a:latin typeface="+mn-ea"/>
              </a:rPr>
              <a:t>음</a:t>
            </a:r>
          </a:p>
        </p:txBody>
      </p:sp>
      <p:grpSp>
        <p:nvGrpSpPr>
          <p:cNvPr id="67" name="그룹 137"/>
          <p:cNvGrpSpPr/>
          <p:nvPr/>
        </p:nvGrpSpPr>
        <p:grpSpPr>
          <a:xfrm>
            <a:off x="458095" y="1441642"/>
            <a:ext cx="1601711" cy="357338"/>
            <a:chOff x="471482" y="1390934"/>
            <a:chExt cx="4043874" cy="466703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rgbClr val="2D72A9"/>
            </a:solidFill>
            <a:ln w="6350" cap="flat" cmpd="sng" algn="ctr">
              <a:solidFill>
                <a:sysClr val="window" lastClr="FFFFFF"/>
              </a:solidFill>
              <a:prstDash val="solid"/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pic>
          <p:nvPicPr>
            <p:cNvPr id="69" name="Picture 2" descr="C:\Users\Administrator\Desktop\미래부가치평가\그림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44096" y="1431891"/>
              <a:ext cx="3140726" cy="400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직사각형 69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16200000" scaled="0"/>
            </a:gradFill>
            <a:ln w="22225" cap="flat" cmpd="sng" algn="ctr">
              <a:noFill/>
              <a:prstDash val="solid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71" name="자유형 70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72" name="자유형 71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73" name="제목 114"/>
          <p:cNvSpPr txBox="1">
            <a:spLocks/>
          </p:cNvSpPr>
          <p:nvPr/>
        </p:nvSpPr>
        <p:spPr>
          <a:xfrm>
            <a:off x="884438" y="1428011"/>
            <a:ext cx="2917541" cy="40405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sz="1600" b="1" kern="0" spc="-4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itchFamily="34" charset="0"/>
              </a:rPr>
              <a:t>백두산</a:t>
            </a:r>
            <a:endParaRPr lang="ko-KR" altLang="en-US" sz="1600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바른고딕" panose="020B0603020101020101" pitchFamily="50" charset="-127"/>
              <a:ea typeface="나눔바른고딕" panose="020B0603020101020101" pitchFamily="50" charset="-127"/>
              <a:cs typeface="Arial" pitchFamily="34" charset="0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1425828" y="4316703"/>
            <a:ext cx="183476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금강산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3" name="직사각형 82"/>
          <p:cNvSpPr/>
          <p:nvPr/>
        </p:nvSpPr>
        <p:spPr>
          <a:xfrm>
            <a:off x="4132274" y="4298739"/>
            <a:ext cx="1456561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해금강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6778199" y="4298739"/>
            <a:ext cx="1456561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마식령스키장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7172" name="_x165713440" descr="EMB000008301f5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18" y="2652564"/>
            <a:ext cx="2535238" cy="160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_x165712160" descr="EMB000008301f6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270" y="2662089"/>
            <a:ext cx="2574925" cy="159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_x165712720" descr="EMB000008301f6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247" y="2652565"/>
            <a:ext cx="2535238" cy="160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_x165710240" descr="EMB000008301f6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37" y="4593702"/>
            <a:ext cx="2560638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직사각형 30"/>
          <p:cNvSpPr/>
          <p:nvPr/>
        </p:nvSpPr>
        <p:spPr>
          <a:xfrm>
            <a:off x="1339789" y="6104225"/>
            <a:ext cx="183476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총석정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569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3390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북한 관광산업의 현재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57873" y="832600"/>
            <a:ext cx="2457200" cy="279575"/>
          </a:xfrm>
          <a:prstGeom prst="roundRect">
            <a:avLst>
              <a:gd name="adj" fmla="val 50000"/>
            </a:avLst>
          </a:prstGeom>
          <a:solidFill>
            <a:srgbClr val="C9117E"/>
          </a:solidFill>
          <a:ln w="952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noProof="1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237" y="810497"/>
            <a:ext cx="247997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 fontAlgn="base"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</a:pPr>
            <a:r>
              <a:rPr lang="ko-KR" altLang="en-US" sz="1400" kern="0" spc="-1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북한의 주요관광 거점</a:t>
            </a:r>
            <a:endParaRPr kumimoji="1" lang="ko-KR" altLang="en-US" b="1" spc="-100" noProof="1">
              <a:solidFill>
                <a:prstClr val="white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64" name="모서리가 둥근 직사각형 8"/>
          <p:cNvSpPr/>
          <p:nvPr/>
        </p:nvSpPr>
        <p:spPr>
          <a:xfrm>
            <a:off x="307604" y="1514132"/>
            <a:ext cx="8528387" cy="4944419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Arial" pitchFamily="34" charset="0"/>
            </a:endParaRPr>
          </a:p>
        </p:txBody>
      </p:sp>
      <p:grpSp>
        <p:nvGrpSpPr>
          <p:cNvPr id="67" name="그룹 137"/>
          <p:cNvGrpSpPr/>
          <p:nvPr/>
        </p:nvGrpSpPr>
        <p:grpSpPr>
          <a:xfrm>
            <a:off x="458095" y="1441642"/>
            <a:ext cx="1601711" cy="357338"/>
            <a:chOff x="471482" y="1390934"/>
            <a:chExt cx="4043874" cy="466703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rgbClr val="2D72A9"/>
            </a:solidFill>
            <a:ln w="6350" cap="flat" cmpd="sng" algn="ctr">
              <a:solidFill>
                <a:sysClr val="window" lastClr="FFFFFF"/>
              </a:solidFill>
              <a:prstDash val="solid"/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pic>
          <p:nvPicPr>
            <p:cNvPr id="69" name="Picture 2" descr="C:\Users\Administrator\Desktop\미래부가치평가\그림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44096" y="1431891"/>
              <a:ext cx="3140726" cy="400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직사각형 69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16200000" scaled="0"/>
            </a:gradFill>
            <a:ln w="22225" cap="flat" cmpd="sng" algn="ctr">
              <a:noFill/>
              <a:prstDash val="solid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71" name="자유형 70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72" name="자유형 71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73" name="제목 114"/>
          <p:cNvSpPr txBox="1">
            <a:spLocks/>
          </p:cNvSpPr>
          <p:nvPr/>
        </p:nvSpPr>
        <p:spPr>
          <a:xfrm>
            <a:off x="884438" y="1428011"/>
            <a:ext cx="2917541" cy="40405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sz="1600" b="1" kern="0" spc="-4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itchFamily="34" charset="0"/>
              </a:rPr>
              <a:t>백두산</a:t>
            </a:r>
            <a:endParaRPr lang="ko-KR" altLang="en-US" sz="1600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바른고딕" panose="020B0603020101020101" pitchFamily="50" charset="-127"/>
              <a:ea typeface="나눔바른고딕" panose="020B0603020101020101" pitchFamily="50" charset="-127"/>
              <a:cs typeface="Arial" pitchFamily="34" charset="0"/>
            </a:endParaRPr>
          </a:p>
        </p:txBody>
      </p:sp>
      <p:pic>
        <p:nvPicPr>
          <p:cNvPr id="8193" name="_x165710960" descr="EMB000008301f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427" y="1617044"/>
            <a:ext cx="5071269" cy="4711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직사각형 30"/>
          <p:cNvSpPr/>
          <p:nvPr/>
        </p:nvSpPr>
        <p:spPr>
          <a:xfrm>
            <a:off x="3950733" y="6206175"/>
            <a:ext cx="183476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백두산 탐방 코스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265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3390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북한 관광산업의 현재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57873" y="832600"/>
            <a:ext cx="2457200" cy="279575"/>
          </a:xfrm>
          <a:prstGeom prst="roundRect">
            <a:avLst>
              <a:gd name="adj" fmla="val 50000"/>
            </a:avLst>
          </a:prstGeom>
          <a:solidFill>
            <a:srgbClr val="C9117E"/>
          </a:solidFill>
          <a:ln w="952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noProof="1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237" y="810497"/>
            <a:ext cx="247997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 fontAlgn="base"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</a:pPr>
            <a:r>
              <a:rPr lang="ko-KR" altLang="en-US" sz="1400" kern="0" spc="-1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북한의 주요관광 거점</a:t>
            </a:r>
            <a:endParaRPr kumimoji="1" lang="ko-KR" altLang="en-US" b="1" spc="-100" noProof="1">
              <a:solidFill>
                <a:prstClr val="white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64" name="모서리가 둥근 직사각형 8"/>
          <p:cNvSpPr/>
          <p:nvPr/>
        </p:nvSpPr>
        <p:spPr>
          <a:xfrm>
            <a:off x="307604" y="1514132"/>
            <a:ext cx="8528387" cy="4944419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Arial" pitchFamily="34" charset="0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452594" y="1892019"/>
            <a:ext cx="8190891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무봉국제관광특구에 대한 북한 당국의 </a:t>
            </a:r>
            <a:r>
              <a:rPr lang="ko-KR" altLang="en-US" sz="1400" dirty="0" err="1">
                <a:latin typeface="+mn-ea"/>
              </a:rPr>
              <a:t>야심찬</a:t>
            </a:r>
            <a:r>
              <a:rPr lang="ko-KR" altLang="en-US" sz="1400" dirty="0">
                <a:latin typeface="+mn-ea"/>
              </a:rPr>
              <a:t> 계획에도 불구하고 외국인 투자 유치 실적은 지지부진한 상태로 그동안 별다른 진척이 이루어지지 않았지만</a:t>
            </a:r>
            <a:r>
              <a:rPr lang="en-US" altLang="ko-KR" sz="1400" dirty="0">
                <a:latin typeface="+mn-ea"/>
              </a:rPr>
              <a:t>, 2018</a:t>
            </a:r>
            <a:r>
              <a:rPr lang="ko-KR" altLang="en-US" sz="1400" dirty="0">
                <a:latin typeface="+mn-ea"/>
              </a:rPr>
              <a:t>년 </a:t>
            </a:r>
            <a:r>
              <a:rPr lang="en-US" altLang="ko-KR" sz="1400" dirty="0">
                <a:latin typeface="+mn-ea"/>
              </a:rPr>
              <a:t>5</a:t>
            </a:r>
            <a:r>
              <a:rPr lang="ko-KR" altLang="en-US" sz="1400" dirty="0">
                <a:latin typeface="+mn-ea"/>
              </a:rPr>
              <a:t>월</a:t>
            </a:r>
            <a:r>
              <a:rPr lang="en-US" altLang="ko-KR" sz="1400" dirty="0">
                <a:latin typeface="+mn-ea"/>
              </a:rPr>
              <a:t>4</a:t>
            </a:r>
            <a:r>
              <a:rPr lang="ko-KR" altLang="en-US" sz="1400" dirty="0">
                <a:latin typeface="+mn-ea"/>
              </a:rPr>
              <a:t>일부터 평양</a:t>
            </a:r>
            <a:r>
              <a:rPr lang="en-US" altLang="ko-KR" sz="1400" dirty="0">
                <a:latin typeface="+mn-ea"/>
              </a:rPr>
              <a:t>~</a:t>
            </a:r>
            <a:r>
              <a:rPr lang="ko-KR" altLang="en-US" sz="1400" dirty="0" err="1">
                <a:latin typeface="+mn-ea"/>
              </a:rPr>
              <a:t>삼지연</a:t>
            </a:r>
            <a:r>
              <a:rPr lang="ko-KR" altLang="en-US" sz="1400" dirty="0">
                <a:latin typeface="+mn-ea"/>
              </a:rPr>
              <a:t> 항로 개통과 함께 항공기의 주 </a:t>
            </a:r>
            <a:r>
              <a:rPr lang="en-US" altLang="ko-KR" sz="1400" dirty="0">
                <a:latin typeface="+mn-ea"/>
              </a:rPr>
              <a:t>2</a:t>
            </a:r>
            <a:r>
              <a:rPr lang="ko-KR" altLang="en-US" sz="1400" dirty="0">
                <a:latin typeface="+mn-ea"/>
              </a:rPr>
              <a:t>회 정기 운항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외국인에 대한 백두산 야영 허용 등과 같은 백두산 관광을 조기에 활성화하겠다는 북한 당국의 의지와 </a:t>
            </a:r>
            <a:r>
              <a:rPr lang="en-US" altLang="ko-KR" sz="1400" dirty="0">
                <a:latin typeface="+mn-ea"/>
              </a:rPr>
              <a:t>2018.10. </a:t>
            </a:r>
            <a:r>
              <a:rPr lang="ko-KR" altLang="en-US" sz="1400" dirty="0">
                <a:latin typeface="+mn-ea"/>
              </a:rPr>
              <a:t>평양정상회담 사흘째 되는 날 남북정상의 백두산 동반 등정이라는 특별 이벤트에 힘입어 무봉국제관광특구 개발 역시 탄력을 </a:t>
            </a:r>
            <a:r>
              <a:rPr lang="ko-KR" altLang="en-US" sz="1400" dirty="0" err="1" smtClean="0">
                <a:latin typeface="+mn-ea"/>
              </a:rPr>
              <a:t>받을것으로</a:t>
            </a:r>
            <a:r>
              <a:rPr lang="ko-KR" altLang="en-US" sz="1400" dirty="0" smtClean="0">
                <a:latin typeface="+mn-ea"/>
              </a:rPr>
              <a:t> 기대 </a:t>
            </a:r>
            <a:endParaRPr lang="ko-KR" altLang="en-US" sz="1400" dirty="0">
              <a:latin typeface="+mn-ea"/>
            </a:endParaRPr>
          </a:p>
        </p:txBody>
      </p:sp>
      <p:grpSp>
        <p:nvGrpSpPr>
          <p:cNvPr id="67" name="그룹 137"/>
          <p:cNvGrpSpPr/>
          <p:nvPr/>
        </p:nvGrpSpPr>
        <p:grpSpPr>
          <a:xfrm>
            <a:off x="458095" y="1441642"/>
            <a:ext cx="2477610" cy="357338"/>
            <a:chOff x="471482" y="1390934"/>
            <a:chExt cx="4043874" cy="466703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rgbClr val="2D72A9"/>
            </a:solidFill>
            <a:ln w="6350" cap="flat" cmpd="sng" algn="ctr">
              <a:solidFill>
                <a:sysClr val="window" lastClr="FFFFFF"/>
              </a:solidFill>
              <a:prstDash val="solid"/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pic>
          <p:nvPicPr>
            <p:cNvPr id="69" name="Picture 2" descr="C:\Users\Administrator\Desktop\미래부가치평가\그림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44096" y="1431891"/>
              <a:ext cx="3140726" cy="400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직사각형 69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16200000" scaled="0"/>
            </a:gradFill>
            <a:ln w="22225" cap="flat" cmpd="sng" algn="ctr">
              <a:noFill/>
              <a:prstDash val="solid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71" name="자유형 70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72" name="자유형 71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73" name="제목 114"/>
          <p:cNvSpPr txBox="1">
            <a:spLocks/>
          </p:cNvSpPr>
          <p:nvPr/>
        </p:nvSpPr>
        <p:spPr>
          <a:xfrm>
            <a:off x="884438" y="1428011"/>
            <a:ext cx="2917541" cy="40405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sz="1600" b="1" kern="0" spc="-4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itchFamily="34" charset="0"/>
              </a:rPr>
              <a:t>무봉산국제관광특구</a:t>
            </a:r>
            <a:endParaRPr lang="ko-KR" altLang="en-US" sz="1600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바른고딕" panose="020B0603020101020101" pitchFamily="50" charset="-127"/>
              <a:ea typeface="나눔바른고딕" panose="020B0603020101020101" pitchFamily="50" charset="-127"/>
              <a:cs typeface="Arial" pitchFamily="34" charset="0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006819" y="5344335"/>
            <a:ext cx="183476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삼지연</a:t>
            </a:r>
            <a:r>
              <a:rPr lang="ko-KR" altLang="en-US" sz="1200" kern="0" spc="-3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 공항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9217" name="_x165710640" descr="EMB000008301f6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62" y="3734214"/>
            <a:ext cx="2598737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_x165711920" descr="EMB000008301f6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133" y="3734214"/>
            <a:ext cx="2535238" cy="152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_x165710960" descr="EMB000008301f6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205" y="3734213"/>
            <a:ext cx="2598738" cy="152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직사각형 27"/>
          <p:cNvSpPr/>
          <p:nvPr/>
        </p:nvSpPr>
        <p:spPr>
          <a:xfrm>
            <a:off x="5049430" y="5344335"/>
            <a:ext cx="183476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남북정상 </a:t>
            </a:r>
            <a:r>
              <a:rPr lang="ko-KR" altLang="en-US" sz="1200" kern="0" spc="-3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천지방문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326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3390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북한 관광산업의 현재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57873" y="832600"/>
            <a:ext cx="2457200" cy="279575"/>
          </a:xfrm>
          <a:prstGeom prst="roundRect">
            <a:avLst>
              <a:gd name="adj" fmla="val 50000"/>
            </a:avLst>
          </a:prstGeom>
          <a:solidFill>
            <a:srgbClr val="C9117E"/>
          </a:solidFill>
          <a:ln w="952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noProof="1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237" y="810497"/>
            <a:ext cx="247997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 fontAlgn="base"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</a:pPr>
            <a:r>
              <a:rPr lang="ko-KR" altLang="en-US" sz="1400" kern="0" spc="-1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북한의 주요관광 거점</a:t>
            </a:r>
            <a:endParaRPr kumimoji="1" lang="ko-KR" altLang="en-US" b="1" spc="-100" noProof="1">
              <a:solidFill>
                <a:prstClr val="white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64" name="모서리가 둥근 직사각형 8"/>
          <p:cNvSpPr/>
          <p:nvPr/>
        </p:nvSpPr>
        <p:spPr>
          <a:xfrm>
            <a:off x="307604" y="1514132"/>
            <a:ext cx="8528387" cy="2701733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Arial" pitchFamily="34" charset="0"/>
            </a:endParaRPr>
          </a:p>
        </p:txBody>
      </p:sp>
      <p:grpSp>
        <p:nvGrpSpPr>
          <p:cNvPr id="67" name="그룹 137"/>
          <p:cNvGrpSpPr/>
          <p:nvPr/>
        </p:nvGrpSpPr>
        <p:grpSpPr>
          <a:xfrm>
            <a:off x="458095" y="1441642"/>
            <a:ext cx="2477610" cy="357338"/>
            <a:chOff x="471482" y="1390934"/>
            <a:chExt cx="4043874" cy="466703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rgbClr val="2D72A9"/>
            </a:solidFill>
            <a:ln w="6350" cap="flat" cmpd="sng" algn="ctr">
              <a:solidFill>
                <a:sysClr val="window" lastClr="FFFFFF"/>
              </a:solidFill>
              <a:prstDash val="solid"/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pic>
          <p:nvPicPr>
            <p:cNvPr id="69" name="Picture 2" descr="C:\Users\Administrator\Desktop\미래부가치평가\그림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44096" y="1431891"/>
              <a:ext cx="3140726" cy="400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직사각형 69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16200000" scaled="0"/>
            </a:gradFill>
            <a:ln w="22225" cap="flat" cmpd="sng" algn="ctr">
              <a:noFill/>
              <a:prstDash val="solid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71" name="자유형 70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72" name="자유형 71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73" name="제목 114"/>
          <p:cNvSpPr txBox="1">
            <a:spLocks/>
          </p:cNvSpPr>
          <p:nvPr/>
        </p:nvSpPr>
        <p:spPr>
          <a:xfrm>
            <a:off x="884438" y="1428011"/>
            <a:ext cx="2917541" cy="40405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sz="1600" b="1" kern="0" spc="-4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itchFamily="34" charset="0"/>
              </a:rPr>
              <a:t>무봉산국제관광특구</a:t>
            </a:r>
            <a:endParaRPr lang="ko-KR" altLang="en-US" sz="1600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바른고딕" panose="020B0603020101020101" pitchFamily="50" charset="-127"/>
              <a:ea typeface="나눔바른고딕" panose="020B0603020101020101" pitchFamily="50" charset="-127"/>
              <a:cs typeface="Arial" pitchFamily="34" charset="0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3143627" y="3729810"/>
            <a:ext cx="183476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무봉국제관광특구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0241" name="_x165711200" descr="EMB000008301f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37" y="2065788"/>
            <a:ext cx="3253742" cy="152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_x165709520" descr="EMB000008301f6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165" y="2080869"/>
            <a:ext cx="3072911" cy="150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64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3390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북한 관광산업의 현재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57873" y="832600"/>
            <a:ext cx="2457200" cy="279575"/>
          </a:xfrm>
          <a:prstGeom prst="roundRect">
            <a:avLst>
              <a:gd name="adj" fmla="val 50000"/>
            </a:avLst>
          </a:prstGeom>
          <a:solidFill>
            <a:srgbClr val="C9117E"/>
          </a:solidFill>
          <a:ln w="952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noProof="1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237" y="810497"/>
            <a:ext cx="247997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 fontAlgn="base"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</a:pPr>
            <a:r>
              <a:rPr lang="ko-KR" altLang="en-US" sz="1400" kern="0" spc="-1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북한의 주요관광 거점</a:t>
            </a:r>
            <a:endParaRPr kumimoji="1" lang="ko-KR" altLang="en-US" b="1" spc="-100" noProof="1">
              <a:solidFill>
                <a:prstClr val="white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64" name="모서리가 둥근 직사각형 8"/>
          <p:cNvSpPr/>
          <p:nvPr/>
        </p:nvSpPr>
        <p:spPr>
          <a:xfrm>
            <a:off x="307604" y="1514132"/>
            <a:ext cx="8528387" cy="4944419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Arial" pitchFamily="34" charset="0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452594" y="1892019"/>
            <a:ext cx="8190891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신의주는 압록강을 사이에 두고 중국 단둥과 접해있는 도시로 오래전부터 중국과의 교류가 활발히 이루어진 도시이며 대북 무역의 중심지이며 중국과 접경지대에서 평양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개성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판문점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금강산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묘향산 등 북한의 관광명소까지 이동 거리가 가장 짧아 북한을 방문하는 관광객의 </a:t>
            </a:r>
            <a:r>
              <a:rPr lang="en-US" altLang="ko-KR" sz="1400" dirty="0">
                <a:latin typeface="+mn-ea"/>
              </a:rPr>
              <a:t>85%</a:t>
            </a:r>
            <a:r>
              <a:rPr lang="ko-KR" altLang="en-US" sz="1400" dirty="0">
                <a:latin typeface="+mn-ea"/>
              </a:rPr>
              <a:t>가 거쳐 가는 </a:t>
            </a:r>
            <a:r>
              <a:rPr lang="ko-KR" altLang="en-US" sz="1400" dirty="0" smtClean="0">
                <a:latin typeface="+mn-ea"/>
              </a:rPr>
              <a:t>도시</a:t>
            </a:r>
            <a:endParaRPr lang="en-US" altLang="ko-KR" sz="1400" dirty="0" smtClean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중국인관광객에 대한 신의주 개방은 </a:t>
            </a:r>
            <a:r>
              <a:rPr lang="en-US" altLang="ko-KR" sz="1400" dirty="0">
                <a:latin typeface="+mn-ea"/>
              </a:rPr>
              <a:t>1990</a:t>
            </a:r>
            <a:r>
              <a:rPr lang="ko-KR" altLang="en-US" sz="1400" dirty="0">
                <a:latin typeface="+mn-ea"/>
              </a:rPr>
              <a:t>년대에 시작되었는데 신의주관광의 거점은 ‘신의주압록강안관광지</a:t>
            </a:r>
            <a:r>
              <a:rPr lang="en-US" altLang="ko-KR" sz="1400" dirty="0">
                <a:latin typeface="+mn-ea"/>
              </a:rPr>
              <a:t>[</a:t>
            </a:r>
            <a:r>
              <a:rPr lang="ko-KR" altLang="en-US" sz="1400" dirty="0">
                <a:latin typeface="+mn-ea"/>
              </a:rPr>
              <a:t>신의주상륙관광원구</a:t>
            </a:r>
            <a:r>
              <a:rPr lang="en-US" altLang="ko-KR" sz="1400" dirty="0">
                <a:latin typeface="+mn-ea"/>
              </a:rPr>
              <a:t>(</a:t>
            </a:r>
            <a:r>
              <a:rPr lang="ko-KR" altLang="en-US" sz="1400" dirty="0">
                <a:latin typeface="+mn-ea"/>
              </a:rPr>
              <a:t>朝鮮新義州登岸遊園區</a:t>
            </a:r>
            <a:r>
              <a:rPr lang="en-US" altLang="ko-KR" sz="1400" dirty="0">
                <a:latin typeface="+mn-ea"/>
              </a:rPr>
              <a:t>)]’</a:t>
            </a:r>
            <a:r>
              <a:rPr lang="ko-KR" altLang="en-US" sz="1400" dirty="0">
                <a:latin typeface="+mn-ea"/>
              </a:rPr>
              <a:t>이며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주요 관광지로는 </a:t>
            </a:r>
            <a:r>
              <a:rPr lang="ko-KR" altLang="en-US" sz="1400" dirty="0" err="1">
                <a:latin typeface="+mn-ea"/>
              </a:rPr>
              <a:t>중심광장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 err="1">
                <a:latin typeface="+mn-ea"/>
              </a:rPr>
              <a:t>혁명기념관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 err="1">
                <a:latin typeface="+mn-ea"/>
              </a:rPr>
              <a:t>민속공원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 err="1">
                <a:latin typeface="+mn-ea"/>
              </a:rPr>
              <a:t>압록강공원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미술관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 err="1">
                <a:latin typeface="+mn-ea"/>
              </a:rPr>
              <a:t>김일성부자</a:t>
            </a:r>
            <a:r>
              <a:rPr lang="ko-KR" altLang="en-US" sz="1400" dirty="0">
                <a:latin typeface="+mn-ea"/>
              </a:rPr>
              <a:t> 동상 등이 알려짐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ko-KR" altLang="en-US" sz="1400" dirty="0">
              <a:latin typeface="+mn-ea"/>
            </a:endParaRPr>
          </a:p>
        </p:txBody>
      </p:sp>
      <p:grpSp>
        <p:nvGrpSpPr>
          <p:cNvPr id="67" name="그룹 137"/>
          <p:cNvGrpSpPr/>
          <p:nvPr/>
        </p:nvGrpSpPr>
        <p:grpSpPr>
          <a:xfrm>
            <a:off x="458095" y="1441642"/>
            <a:ext cx="1457332" cy="357338"/>
            <a:chOff x="471482" y="1390934"/>
            <a:chExt cx="4043874" cy="466703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511199" y="1390934"/>
              <a:ext cx="3957965" cy="466703"/>
            </a:xfrm>
            <a:prstGeom prst="roundRect">
              <a:avLst>
                <a:gd name="adj" fmla="val 0"/>
              </a:avLst>
            </a:prstGeom>
            <a:solidFill>
              <a:srgbClr val="2D72A9"/>
            </a:solidFill>
            <a:ln w="6350" cap="flat" cmpd="sng" algn="ctr">
              <a:solidFill>
                <a:sysClr val="window" lastClr="FFFFFF"/>
              </a:solidFill>
              <a:prstDash val="solid"/>
            </a:ln>
            <a:effectLst>
              <a:outerShdw blurRad="25400" dist="25400" dir="5400000" algn="t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pic>
          <p:nvPicPr>
            <p:cNvPr id="69" name="Picture 2" descr="C:\Users\Administrator\Desktop\미래부가치평가\그림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44096" y="1431891"/>
              <a:ext cx="3140726" cy="400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직사각형 69"/>
            <p:cNvSpPr/>
            <p:nvPr/>
          </p:nvSpPr>
          <p:spPr>
            <a:xfrm>
              <a:off x="530658" y="1407733"/>
              <a:ext cx="3919468" cy="45719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16200000" scaled="0"/>
            </a:gradFill>
            <a:ln w="22225" cap="flat" cmpd="sng" algn="ctr">
              <a:noFill/>
              <a:prstDash val="solid"/>
              <a:tailEnd type="triangl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71" name="자유형 70"/>
            <p:cNvSpPr/>
            <p:nvPr/>
          </p:nvSpPr>
          <p:spPr>
            <a:xfrm>
              <a:off x="4465423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72" name="자유형 71"/>
            <p:cNvSpPr/>
            <p:nvPr/>
          </p:nvSpPr>
          <p:spPr>
            <a:xfrm flipH="1">
              <a:off x="471482" y="1395924"/>
              <a:ext cx="49933" cy="91981"/>
            </a:xfrm>
            <a:custGeom>
              <a:avLst/>
              <a:gdLst>
                <a:gd name="connsiteX0" fmla="*/ 0 w 45991"/>
                <a:gd name="connsiteY0" fmla="*/ 0 h 91981"/>
                <a:gd name="connsiteX1" fmla="*/ 0 w 45991"/>
                <a:gd name="connsiteY1" fmla="*/ 91981 h 91981"/>
                <a:gd name="connsiteX2" fmla="*/ 45991 w 45991"/>
                <a:gd name="connsiteY2" fmla="*/ 91981 h 91981"/>
                <a:gd name="connsiteX3" fmla="*/ 0 w 45991"/>
                <a:gd name="connsiteY3" fmla="*/ 0 h 9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91" h="91981">
                  <a:moveTo>
                    <a:pt x="0" y="0"/>
                  </a:moveTo>
                  <a:lnTo>
                    <a:pt x="0" y="91981"/>
                  </a:lnTo>
                  <a:lnTo>
                    <a:pt x="45991" y="91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5875" cap="rnd" cmpd="sng" algn="ctr">
              <a:noFill/>
              <a:prstDash val="solid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73" name="제목 114"/>
          <p:cNvSpPr txBox="1">
            <a:spLocks/>
          </p:cNvSpPr>
          <p:nvPr/>
        </p:nvSpPr>
        <p:spPr>
          <a:xfrm>
            <a:off x="884438" y="1428011"/>
            <a:ext cx="2917541" cy="404057"/>
          </a:xfrm>
          <a:prstGeom prst="rect">
            <a:avLst/>
          </a:prstGeom>
          <a:effectLst>
            <a:outerShdw blurRad="76200" dir="5400000" algn="ctr" rotWithShape="0">
              <a:sysClr val="windowText" lastClr="000000"/>
            </a:outerShdw>
          </a:effectLst>
        </p:spPr>
        <p:txBody>
          <a:bodyPr anchor="ctr" anchorCtr="0"/>
          <a:lstStyle/>
          <a:p>
            <a:pPr eaLnBrk="0" latinLnBrk="0" hangingPunct="0">
              <a:defRPr/>
            </a:pPr>
            <a:r>
              <a:rPr lang="ko-KR" altLang="en-US" sz="1600" b="1" kern="0" spc="-4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itchFamily="34" charset="0"/>
              </a:rPr>
              <a:t>신의주</a:t>
            </a:r>
            <a:endParaRPr lang="ko-KR" altLang="en-US" sz="1600" b="1" kern="0" spc="-4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바른고딕" panose="020B0603020101020101" pitchFamily="50" charset="-127"/>
              <a:ea typeface="나눔바른고딕" panose="020B0603020101020101" pitchFamily="50" charset="-127"/>
              <a:cs typeface="Arial" pitchFamily="34" charset="0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006819" y="5344335"/>
            <a:ext cx="183476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압록강 유람선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706161" y="5334710"/>
            <a:ext cx="183476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신의주 관광상륙원구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1265" name="_x165712080" descr="EMB000008301f6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58" y="3874367"/>
            <a:ext cx="2598738" cy="134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_x165712800" descr="EMB000008301f6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632" y="3874367"/>
            <a:ext cx="2535238" cy="134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_x165713440" descr="EMB000008301f4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247" y="3493367"/>
            <a:ext cx="2535238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직사각형 24"/>
          <p:cNvSpPr/>
          <p:nvPr/>
        </p:nvSpPr>
        <p:spPr>
          <a:xfrm>
            <a:off x="6516142" y="5326119"/>
            <a:ext cx="183476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1330325" eaLnBrk="0" latinLnBrk="0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ko-KR" altLang="en-US" sz="1200" kern="0" spc="-3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HY견고딕" pitchFamily="18" charset="-127"/>
                <a:ea typeface="HY견고딕" pitchFamily="18" charset="-127"/>
              </a:rPr>
              <a:t>김일성 부자 동상</a:t>
            </a:r>
            <a:endParaRPr lang="en-US" altLang="ko-KR" sz="1200" kern="0" spc="-3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0070C0"/>
                  </a:gs>
                </a:gsLst>
                <a:lin ang="5400000" scaled="0"/>
              </a:gra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794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1236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3.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결론 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57873" y="1134668"/>
            <a:ext cx="2457200" cy="279575"/>
          </a:xfrm>
          <a:prstGeom prst="roundRect">
            <a:avLst>
              <a:gd name="adj" fmla="val 50000"/>
            </a:avLst>
          </a:prstGeom>
          <a:solidFill>
            <a:srgbClr val="C9117E"/>
          </a:solidFill>
          <a:ln w="952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noProof="1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237" y="1112565"/>
            <a:ext cx="247997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 fontAlgn="base"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</a:pPr>
            <a:r>
              <a:rPr lang="ko-KR" altLang="en-US" sz="1400" kern="0" spc="-1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결언</a:t>
            </a:r>
            <a:endParaRPr kumimoji="1" lang="ko-KR" altLang="en-US" b="1" spc="-100" noProof="1">
              <a:solidFill>
                <a:prstClr val="white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028208" y="125339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557873" y="1732052"/>
            <a:ext cx="294198" cy="29419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endParaRPr lang="ko-KR" altLang="en-US" sz="1600" noProof="1">
              <a:solidFill>
                <a:prstClr val="white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840194" y="1697816"/>
            <a:ext cx="7350905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dirty="0">
                <a:latin typeface="+mn-ea"/>
              </a:rPr>
              <a:t>북한이 가진 많은 특성들 즉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국제사회로부터의 단절과 고립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당국의 강력한 통제로 인한 북한주민들의 사고방식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상대적으로 개발의 </a:t>
            </a:r>
            <a:r>
              <a:rPr lang="ko-KR" altLang="en-US" sz="1400" dirty="0" err="1">
                <a:latin typeface="+mn-ea"/>
              </a:rPr>
              <a:t>손길로부터</a:t>
            </a:r>
            <a:r>
              <a:rPr lang="ko-KR" altLang="en-US" sz="1400" dirty="0">
                <a:latin typeface="+mn-ea"/>
              </a:rPr>
              <a:t> 벗어나 원형을 유지하고 있는 자연환경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독특한 문화 등은 세계 관광객들로 하여금 적어도 북한이라는 나라에 대한 신비감과 매력을 느껴 한번쯤 방문해보고 싶다는 욕구를 불러일으키기에 충분한 것으로 사료됨</a:t>
            </a:r>
          </a:p>
        </p:txBody>
      </p:sp>
      <p:sp>
        <p:nvSpPr>
          <p:cNvPr id="17" name="타원 16"/>
          <p:cNvSpPr/>
          <p:nvPr/>
        </p:nvSpPr>
        <p:spPr>
          <a:xfrm>
            <a:off x="569750" y="2876644"/>
            <a:ext cx="294198" cy="29419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endParaRPr lang="ko-KR" altLang="en-US" sz="1600" noProof="1">
              <a:solidFill>
                <a:prstClr val="white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852071" y="2842408"/>
            <a:ext cx="7784042" cy="116955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dirty="0" err="1">
                <a:latin typeface="+mn-ea"/>
              </a:rPr>
              <a:t>남북관광이</a:t>
            </a:r>
            <a:r>
              <a:rPr lang="ko-KR" altLang="en-US" sz="1400" dirty="0">
                <a:latin typeface="+mn-ea"/>
              </a:rPr>
              <a:t> 중단된 이후 일부 호기심을 가진 외국인과 이념적 측면에서 동질성을 가진 중국인들에 대한 높은 의존도에서 벗어나 관광시장을 다변화하는 노력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돈 되는 것이면 모든 것을 활용하여 관광상품을 개발하고자 하는 노력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관광을 테마로 한 경제특구와 </a:t>
            </a:r>
            <a:r>
              <a:rPr lang="ko-KR" altLang="en-US" sz="1400" dirty="0" err="1">
                <a:latin typeface="+mn-ea"/>
              </a:rPr>
              <a:t>경제개발구</a:t>
            </a:r>
            <a:r>
              <a:rPr lang="ko-KR" altLang="en-US" sz="1400" dirty="0">
                <a:latin typeface="+mn-ea"/>
              </a:rPr>
              <a:t> 지정과 해외자본유치 노력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북한 주민들의 여행에 대한 인식 전환 노력 등은 북한 사회에서 점하고 있는 관광산업의 중요성을 잘 반영</a:t>
            </a:r>
          </a:p>
        </p:txBody>
      </p:sp>
      <p:sp>
        <p:nvSpPr>
          <p:cNvPr id="19" name="타원 18"/>
          <p:cNvSpPr/>
          <p:nvPr/>
        </p:nvSpPr>
        <p:spPr>
          <a:xfrm>
            <a:off x="581627" y="4192245"/>
            <a:ext cx="294198" cy="29419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endParaRPr lang="ko-KR" altLang="en-US" sz="1600" noProof="1">
              <a:solidFill>
                <a:prstClr val="white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863948" y="4158009"/>
            <a:ext cx="7327151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dirty="0">
                <a:latin typeface="+mn-ea"/>
              </a:rPr>
              <a:t>아직 국제사회의 제재가 풀리지 않은 상황이나 대북투자 유치 인터넷 </a:t>
            </a:r>
            <a:r>
              <a:rPr lang="ko-KR" altLang="en-US" sz="1400" dirty="0" err="1">
                <a:latin typeface="+mn-ea"/>
              </a:rPr>
              <a:t>사이트인‘조선의</a:t>
            </a:r>
            <a:r>
              <a:rPr lang="ko-KR" altLang="en-US" sz="1400" dirty="0">
                <a:latin typeface="+mn-ea"/>
              </a:rPr>
              <a:t> 무역</a:t>
            </a:r>
            <a:r>
              <a:rPr lang="en-US" altLang="ko-KR" sz="1400" dirty="0">
                <a:latin typeface="+mn-ea"/>
              </a:rPr>
              <a:t>(http://www.kftrade.com.kp)’</a:t>
            </a:r>
            <a:r>
              <a:rPr lang="ko-KR" altLang="en-US" sz="1400" dirty="0">
                <a:latin typeface="+mn-ea"/>
              </a:rPr>
              <a:t>를 통해 외국 투자에 대한 각종 특혜를 제시하면서 외자 유치에도 심혈을 기울임</a:t>
            </a:r>
          </a:p>
        </p:txBody>
      </p:sp>
    </p:spTree>
    <p:extLst>
      <p:ext uri="{BB962C8B-B14F-4D97-AF65-F5344CB8AC3E}">
        <p14:creationId xmlns:p14="http://schemas.microsoft.com/office/powerpoint/2010/main" val="205692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78346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5" name="그림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3" r="14194" b="652"/>
          <a:stretch/>
        </p:blipFill>
        <p:spPr>
          <a:xfrm>
            <a:off x="4227616" y="891250"/>
            <a:ext cx="4916384" cy="5076000"/>
          </a:xfrm>
          <a:prstGeom prst="rect">
            <a:avLst/>
          </a:prstGeom>
        </p:spPr>
      </p:pic>
      <p:sp>
        <p:nvSpPr>
          <p:cNvPr id="32" name="액자 31">
            <a:extLst>
              <a:ext uri="{FF2B5EF4-FFF2-40B4-BE49-F238E27FC236}">
                <a16:creationId xmlns:a16="http://schemas.microsoft.com/office/drawing/2014/main" xmlns="" id="{A8E13500-5872-48AD-9713-AEB011818D96}"/>
              </a:ext>
            </a:extLst>
          </p:cNvPr>
          <p:cNvSpPr/>
          <p:nvPr/>
        </p:nvSpPr>
        <p:spPr>
          <a:xfrm>
            <a:off x="0" y="857250"/>
            <a:ext cx="9144000" cy="5143500"/>
          </a:xfrm>
          <a:prstGeom prst="frame">
            <a:avLst>
              <a:gd name="adj1" fmla="val 1019"/>
            </a:avLst>
          </a:prstGeom>
          <a:solidFill>
            <a:srgbClr val="6ACAD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350" dirty="0">
              <a:solidFill>
                <a:prstClr val="white"/>
              </a:solidFill>
            </a:endParaRPr>
          </a:p>
        </p:txBody>
      </p:sp>
      <p:pic>
        <p:nvPicPr>
          <p:cNvPr id="31" name="Picture 6" descr="worldmap에 대한 이미지 검색결과">
            <a:extLst>
              <a:ext uri="{FF2B5EF4-FFF2-40B4-BE49-F238E27FC236}">
                <a16:creationId xmlns:a16="http://schemas.microsoft.com/office/drawing/2014/main" xmlns="" id="{20C74305-F0DA-47D6-A0AA-38C5C29C3A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167" t="18885"/>
          <a:stretch/>
        </p:blipFill>
        <p:spPr bwMode="auto">
          <a:xfrm>
            <a:off x="1" y="857250"/>
            <a:ext cx="4071257" cy="3415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xmlns="" id="{9E16EEA5-917C-4589-9C5B-EE2086C6000F}"/>
              </a:ext>
            </a:extLst>
          </p:cNvPr>
          <p:cNvCxnSpPr/>
          <p:nvPr/>
        </p:nvCxnSpPr>
        <p:spPr>
          <a:xfrm>
            <a:off x="471049" y="2916795"/>
            <a:ext cx="337457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>
            <a:extLst>
              <a:ext uri="{FF2B5EF4-FFF2-40B4-BE49-F238E27FC236}">
                <a16:creationId xmlns:a16="http://schemas.microsoft.com/office/drawing/2014/main" xmlns="" id="{7DEC3E6B-5969-4AE8-80B6-9D87FCE05A2E}"/>
              </a:ext>
            </a:extLst>
          </p:cNvPr>
          <p:cNvCxnSpPr/>
          <p:nvPr/>
        </p:nvCxnSpPr>
        <p:spPr>
          <a:xfrm>
            <a:off x="471049" y="4046361"/>
            <a:ext cx="337457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377034" y="2166418"/>
            <a:ext cx="3517317" cy="477054"/>
            <a:chOff x="377034" y="1869533"/>
            <a:chExt cx="3517317" cy="477054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F347317B-5009-4A38-8E85-0784D163CAC4}"/>
                </a:ext>
              </a:extLst>
            </p:cNvPr>
            <p:cNvSpPr txBox="1"/>
            <p:nvPr/>
          </p:nvSpPr>
          <p:spPr>
            <a:xfrm>
              <a:off x="377034" y="1869533"/>
              <a:ext cx="585417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500" dirty="0" smtClean="0">
                  <a:solidFill>
                    <a:srgbClr val="54A7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01</a:t>
              </a:r>
              <a:endParaRPr lang="en-US" altLang="ko-KR" sz="2500" dirty="0">
                <a:solidFill>
                  <a:srgbClr val="54A7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C684E306-B59E-4916-A132-66AEA3ACC909}"/>
                </a:ext>
              </a:extLst>
            </p:cNvPr>
            <p:cNvSpPr txBox="1"/>
            <p:nvPr/>
          </p:nvSpPr>
          <p:spPr>
            <a:xfrm>
              <a:off x="1331020" y="1923394"/>
              <a:ext cx="25633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pc="-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서론</a:t>
              </a:r>
              <a:endParaRPr lang="en-US" altLang="ko-KR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cxnSp>
          <p:nvCxnSpPr>
            <p:cNvPr id="44" name="직선 연결선 43">
              <a:extLst>
                <a:ext uri="{FF2B5EF4-FFF2-40B4-BE49-F238E27FC236}">
                  <a16:creationId xmlns:a16="http://schemas.microsoft.com/office/drawing/2014/main" xmlns="" id="{950A64A2-CDB1-46CD-9DE8-4F2650677EC7}"/>
                </a:ext>
              </a:extLst>
            </p:cNvPr>
            <p:cNvCxnSpPr/>
            <p:nvPr/>
          </p:nvCxnSpPr>
          <p:spPr>
            <a:xfrm flipH="1">
              <a:off x="1020737" y="1982060"/>
              <a:ext cx="180000" cy="25200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그룹 4"/>
          <p:cNvGrpSpPr/>
          <p:nvPr/>
        </p:nvGrpSpPr>
        <p:grpSpPr>
          <a:xfrm>
            <a:off x="377034" y="3161235"/>
            <a:ext cx="3624945" cy="477054"/>
            <a:chOff x="377034" y="2681783"/>
            <a:chExt cx="3624945" cy="477054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53D43CBC-0029-487D-A38C-BE5F7BA45218}"/>
                </a:ext>
              </a:extLst>
            </p:cNvPr>
            <p:cNvSpPr txBox="1"/>
            <p:nvPr/>
          </p:nvSpPr>
          <p:spPr>
            <a:xfrm>
              <a:off x="377034" y="2681783"/>
              <a:ext cx="585417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500" dirty="0" smtClean="0">
                  <a:solidFill>
                    <a:srgbClr val="54A7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02</a:t>
              </a:r>
              <a:endParaRPr lang="en-US" altLang="ko-KR" sz="2500" dirty="0">
                <a:solidFill>
                  <a:srgbClr val="54A7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E4FBAA82-E01A-4315-85D2-CE1116E69591}"/>
                </a:ext>
              </a:extLst>
            </p:cNvPr>
            <p:cNvSpPr txBox="1"/>
            <p:nvPr/>
          </p:nvSpPr>
          <p:spPr>
            <a:xfrm>
              <a:off x="1331020" y="2735644"/>
              <a:ext cx="26709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pc="-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북한 관광산업의 현재</a:t>
              </a:r>
              <a:endParaRPr lang="en-US" altLang="ko-KR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cxnSp>
          <p:nvCxnSpPr>
            <p:cNvPr id="45" name="직선 연결선 44">
              <a:extLst>
                <a:ext uri="{FF2B5EF4-FFF2-40B4-BE49-F238E27FC236}">
                  <a16:creationId xmlns:a16="http://schemas.microsoft.com/office/drawing/2014/main" xmlns="" id="{4BFE93EC-E019-4E1E-A152-4862B12F3367}"/>
                </a:ext>
              </a:extLst>
            </p:cNvPr>
            <p:cNvCxnSpPr/>
            <p:nvPr/>
          </p:nvCxnSpPr>
          <p:spPr>
            <a:xfrm flipH="1">
              <a:off x="1020737" y="2794310"/>
              <a:ext cx="180000" cy="25200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그룹 5"/>
          <p:cNvGrpSpPr/>
          <p:nvPr/>
        </p:nvGrpSpPr>
        <p:grpSpPr>
          <a:xfrm>
            <a:off x="377034" y="4348558"/>
            <a:ext cx="3517317" cy="477054"/>
            <a:chOff x="377034" y="3494033"/>
            <a:chExt cx="3517317" cy="477054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2687923C-3FCA-4B4E-ABA5-517FE98B6904}"/>
                </a:ext>
              </a:extLst>
            </p:cNvPr>
            <p:cNvSpPr txBox="1"/>
            <p:nvPr/>
          </p:nvSpPr>
          <p:spPr>
            <a:xfrm>
              <a:off x="377034" y="3494033"/>
              <a:ext cx="585417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500" dirty="0" smtClean="0">
                  <a:solidFill>
                    <a:srgbClr val="54A7E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03</a:t>
              </a:r>
              <a:endParaRPr lang="en-US" altLang="ko-KR" sz="2500" dirty="0">
                <a:solidFill>
                  <a:srgbClr val="54A7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AE033719-5D58-4746-991B-E9C8016A0E7C}"/>
                </a:ext>
              </a:extLst>
            </p:cNvPr>
            <p:cNvSpPr txBox="1"/>
            <p:nvPr/>
          </p:nvSpPr>
          <p:spPr>
            <a:xfrm>
              <a:off x="1331020" y="3547894"/>
              <a:ext cx="25633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pc="-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결론</a:t>
              </a:r>
              <a:endParaRPr lang="en-US" altLang="ko-KR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xmlns="" id="{B1A92AEF-0AE4-4158-8EAA-335A82B4F2E6}"/>
                </a:ext>
              </a:extLst>
            </p:cNvPr>
            <p:cNvCxnSpPr/>
            <p:nvPr/>
          </p:nvCxnSpPr>
          <p:spPr>
            <a:xfrm flipH="1">
              <a:off x="1020737" y="3606560"/>
              <a:ext cx="180000" cy="25200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xmlns="" id="{7DEC3E6B-5969-4AE8-80B6-9D87FCE05A2E}"/>
              </a:ext>
            </a:extLst>
          </p:cNvPr>
          <p:cNvCxnSpPr/>
          <p:nvPr/>
        </p:nvCxnSpPr>
        <p:spPr>
          <a:xfrm>
            <a:off x="471049" y="4954552"/>
            <a:ext cx="337457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C684E306-B59E-4916-A132-66AEA3ACC909}"/>
              </a:ext>
            </a:extLst>
          </p:cNvPr>
          <p:cNvSpPr txBox="1"/>
          <p:nvPr/>
        </p:nvSpPr>
        <p:spPr>
          <a:xfrm>
            <a:off x="958219" y="1105125"/>
            <a:ext cx="2154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spc="-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목  차</a:t>
            </a:r>
            <a:endParaRPr lang="en-US" altLang="ko-KR" sz="2400" spc="-1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1908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1236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3.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결론 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028208" y="125339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593504" y="1393780"/>
            <a:ext cx="294198" cy="29419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4</a:t>
            </a:r>
            <a:endParaRPr lang="ko-KR" altLang="en-US" sz="1600" noProof="1">
              <a:solidFill>
                <a:prstClr val="white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875825" y="1359544"/>
            <a:ext cx="7430777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dirty="0">
                <a:latin typeface="+mn-ea"/>
              </a:rPr>
              <a:t>2018</a:t>
            </a:r>
            <a:r>
              <a:rPr lang="ko-KR" altLang="en-US" sz="1400" dirty="0">
                <a:latin typeface="+mn-ea"/>
              </a:rPr>
              <a:t>년 들어 세 차례</a:t>
            </a:r>
            <a:r>
              <a:rPr lang="en-US" altLang="ko-KR" sz="1400" dirty="0">
                <a:latin typeface="+mn-ea"/>
              </a:rPr>
              <a:t>(4</a:t>
            </a:r>
            <a:r>
              <a:rPr lang="ko-KR" altLang="en-US" sz="1400" dirty="0">
                <a:latin typeface="+mn-ea"/>
              </a:rPr>
              <a:t>월 </a:t>
            </a:r>
            <a:r>
              <a:rPr lang="en-US" altLang="ko-KR" sz="1400" dirty="0">
                <a:latin typeface="+mn-ea"/>
              </a:rPr>
              <a:t>27</a:t>
            </a:r>
            <a:r>
              <a:rPr lang="ko-KR" altLang="en-US" sz="1400" dirty="0">
                <a:latin typeface="+mn-ea"/>
              </a:rPr>
              <a:t>일</a:t>
            </a:r>
            <a:r>
              <a:rPr lang="en-US" altLang="ko-KR" sz="1400" dirty="0">
                <a:latin typeface="+mn-ea"/>
              </a:rPr>
              <a:t>, 5</a:t>
            </a:r>
            <a:r>
              <a:rPr lang="ko-KR" altLang="en-US" sz="1400" dirty="0">
                <a:latin typeface="+mn-ea"/>
              </a:rPr>
              <a:t>월 </a:t>
            </a:r>
            <a:r>
              <a:rPr lang="en-US" altLang="ko-KR" sz="1400" dirty="0">
                <a:latin typeface="+mn-ea"/>
              </a:rPr>
              <a:t>26</a:t>
            </a:r>
            <a:r>
              <a:rPr lang="ko-KR" altLang="en-US" sz="1400" dirty="0">
                <a:latin typeface="+mn-ea"/>
              </a:rPr>
              <a:t>일</a:t>
            </a:r>
            <a:r>
              <a:rPr lang="en-US" altLang="ko-KR" sz="1400" dirty="0">
                <a:latin typeface="+mn-ea"/>
              </a:rPr>
              <a:t>, 9</a:t>
            </a:r>
            <a:r>
              <a:rPr lang="ko-KR" altLang="en-US" sz="1400" dirty="0">
                <a:latin typeface="+mn-ea"/>
              </a:rPr>
              <a:t>월 </a:t>
            </a:r>
            <a:r>
              <a:rPr lang="en-US" altLang="ko-KR" sz="1400" dirty="0">
                <a:latin typeface="+mn-ea"/>
              </a:rPr>
              <a:t>18</a:t>
            </a:r>
            <a:r>
              <a:rPr lang="ko-KR" altLang="en-US" sz="1400" dirty="0">
                <a:latin typeface="+mn-ea"/>
              </a:rPr>
              <a:t>일</a:t>
            </a:r>
            <a:r>
              <a:rPr lang="en-US" altLang="ko-KR" sz="1400" dirty="0">
                <a:latin typeface="+mn-ea"/>
              </a:rPr>
              <a:t>~20</a:t>
            </a:r>
            <a:r>
              <a:rPr lang="ko-KR" altLang="en-US" sz="1400" dirty="0">
                <a:latin typeface="+mn-ea"/>
              </a:rPr>
              <a:t>일</a:t>
            </a:r>
            <a:r>
              <a:rPr lang="en-US" altLang="ko-KR" sz="1400" dirty="0">
                <a:latin typeface="+mn-ea"/>
              </a:rPr>
              <a:t>)</a:t>
            </a:r>
            <a:r>
              <a:rPr lang="ko-KR" altLang="en-US" sz="1400" dirty="0">
                <a:latin typeface="+mn-ea"/>
              </a:rPr>
              <a:t>에 거쳐 이루어진 남북정상회담 이후 남북관계 측면에서도 지금까지와는 다른 변화가 일어나 남북교류가 활성화 될 것이라는 기대감 증폭</a:t>
            </a:r>
          </a:p>
        </p:txBody>
      </p:sp>
      <p:sp>
        <p:nvSpPr>
          <p:cNvPr id="24" name="타원 23"/>
          <p:cNvSpPr/>
          <p:nvPr/>
        </p:nvSpPr>
        <p:spPr>
          <a:xfrm>
            <a:off x="605381" y="2315226"/>
            <a:ext cx="294198" cy="29419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endParaRPr lang="ko-KR" altLang="en-US" sz="1600" noProof="1">
              <a:solidFill>
                <a:prstClr val="white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887702" y="2280990"/>
            <a:ext cx="7544029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dirty="0"/>
              <a:t>한반도를 둘러싼 국제정세의 변화에 따라 북한관광산업의 발전 여부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899579" y="2610403"/>
            <a:ext cx="7784042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dirty="0">
                <a:latin typeface="+mn-ea"/>
              </a:rPr>
              <a:t>외국인 관광객들에 대한 안전을 어떻게 담보할 것인가</a:t>
            </a:r>
            <a:r>
              <a:rPr lang="en-US" altLang="ko-KR" sz="1400" dirty="0">
                <a:latin typeface="+mn-ea"/>
              </a:rPr>
              <a:t>?</a:t>
            </a:r>
          </a:p>
          <a:p>
            <a:r>
              <a:rPr lang="ko-KR" altLang="en-US" sz="1400" dirty="0" smtClean="0">
                <a:latin typeface="+mn-ea"/>
              </a:rPr>
              <a:t>국제사회의 </a:t>
            </a:r>
            <a:r>
              <a:rPr lang="ko-KR" altLang="en-US" sz="1400" dirty="0">
                <a:latin typeface="+mn-ea"/>
              </a:rPr>
              <a:t>대북 제재가 계속되는 동안 북한은 관광상품 개발과 편리성을 제공할 수 있는 관광기반시설 및 교통수단 확충이 절대로 필요</a:t>
            </a:r>
          </a:p>
          <a:p>
            <a:r>
              <a:rPr lang="ko-KR" altLang="en-US" sz="1400" dirty="0" smtClean="0">
                <a:latin typeface="+mn-ea"/>
              </a:rPr>
              <a:t>관광특구 </a:t>
            </a:r>
            <a:r>
              <a:rPr lang="ko-KR" altLang="en-US" sz="1400" dirty="0">
                <a:latin typeface="+mn-ea"/>
              </a:rPr>
              <a:t>형식의 대단위 관광단지 개발이 지속적으로 이루어질 것이라 전망</a:t>
            </a:r>
          </a:p>
          <a:p>
            <a:r>
              <a:rPr lang="ko-KR" altLang="en-US" sz="1400" dirty="0" smtClean="0">
                <a:latin typeface="+mn-ea"/>
              </a:rPr>
              <a:t>북한 </a:t>
            </a:r>
            <a:r>
              <a:rPr lang="ko-KR" altLang="en-US" sz="1400" dirty="0">
                <a:latin typeface="+mn-ea"/>
              </a:rPr>
              <a:t>주민의 국내 여행이 좀 더 활발해 질 것으로 전망</a:t>
            </a:r>
          </a:p>
          <a:p>
            <a:r>
              <a:rPr lang="ko-KR" altLang="en-US" sz="1400" dirty="0" smtClean="0">
                <a:latin typeface="+mn-ea"/>
              </a:rPr>
              <a:t>한반도를 </a:t>
            </a:r>
            <a:r>
              <a:rPr lang="ko-KR" altLang="en-US" sz="1400" dirty="0">
                <a:latin typeface="+mn-ea"/>
              </a:rPr>
              <a:t>둘러싸고 있는 정세변화가 가지는 가장 큰 시사점은 남북교류 확대 가능성</a:t>
            </a:r>
          </a:p>
        </p:txBody>
      </p:sp>
      <p:pic>
        <p:nvPicPr>
          <p:cNvPr id="31" name="Picture 2" descr="C:\Users\Administrator\Desktop\2015미래부-업무보고\그림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61"/>
          <a:stretch/>
        </p:blipFill>
        <p:spPr bwMode="auto">
          <a:xfrm>
            <a:off x="775230" y="2688598"/>
            <a:ext cx="189313" cy="20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Administrator\Desktop\2015미래부-업무보고\그림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61"/>
          <a:stretch/>
        </p:blipFill>
        <p:spPr bwMode="auto">
          <a:xfrm>
            <a:off x="769291" y="2881400"/>
            <a:ext cx="189313" cy="20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Administrator\Desktop\2015미래부-업무보고\그림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61"/>
          <a:stretch/>
        </p:blipFill>
        <p:spPr bwMode="auto">
          <a:xfrm>
            <a:off x="775230" y="3334036"/>
            <a:ext cx="189313" cy="20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Administrator\Desktop\2015미래부-업무보고\그림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61"/>
          <a:stretch/>
        </p:blipFill>
        <p:spPr bwMode="auto">
          <a:xfrm>
            <a:off x="769291" y="3526838"/>
            <a:ext cx="189313" cy="20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Administrator\Desktop\2015미래부-업무보고\그림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61"/>
          <a:stretch/>
        </p:blipFill>
        <p:spPr bwMode="auto">
          <a:xfrm>
            <a:off x="781168" y="3750425"/>
            <a:ext cx="189313" cy="20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67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권순호\Desktop\텍스쳐 모음\simple-stylish-background_1920x1440_s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worldmap에 대한 이미지 검색결과">
            <a:extLst>
              <a:ext uri="{FF2B5EF4-FFF2-40B4-BE49-F238E27FC236}">
                <a16:creationId xmlns:a16="http://schemas.microsoft.com/office/drawing/2014/main" xmlns="" id="{20C74305-F0DA-47D6-A0AA-38C5C29C3A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167" t="18885"/>
          <a:stretch/>
        </p:blipFill>
        <p:spPr bwMode="auto">
          <a:xfrm>
            <a:off x="1" y="0"/>
            <a:ext cx="4000832" cy="335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71287"/>
            <a:ext cx="9144000" cy="28702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8EF4C320-AA48-4D9C-B7CD-EAC17EF409A4}"/>
              </a:ext>
            </a:extLst>
          </p:cNvPr>
          <p:cNvSpPr/>
          <p:nvPr/>
        </p:nvSpPr>
        <p:spPr>
          <a:xfrm>
            <a:off x="1780212" y="1235034"/>
            <a:ext cx="5583581" cy="1416175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ctr" latinLnBrk="0">
              <a:defRPr/>
            </a:pPr>
            <a:r>
              <a:rPr lang="ko-KR" altLang="en-US" sz="6600" b="1" kern="0" spc="-150" dirty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감사합니다</a:t>
            </a:r>
            <a:r>
              <a:rPr lang="en-US" altLang="ko-KR" sz="5400" b="1" kern="0" spc="-150" dirty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endParaRPr lang="ko-KR" altLang="en-US" sz="5400" b="1" kern="0" spc="-15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119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11464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서론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48237" y="1289800"/>
            <a:ext cx="8120275" cy="46176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/>
              <a:t>1960~1970</a:t>
            </a:r>
            <a:r>
              <a:rPr lang="ko-KR" altLang="en-US" dirty="0"/>
              <a:t>년대까지는 사회주의국가들 간의 </a:t>
            </a:r>
            <a:r>
              <a:rPr lang="ko-KR" altLang="en-US" dirty="0" err="1"/>
              <a:t>친선유지</a:t>
            </a:r>
            <a:r>
              <a:rPr lang="ko-KR" altLang="en-US" dirty="0"/>
              <a:t> 차원에서 소규모 휴양관광단을 유치하고 해외교포를 </a:t>
            </a:r>
            <a:r>
              <a:rPr lang="ko-KR" altLang="en-US" dirty="0" err="1"/>
              <a:t>대상으로한</a:t>
            </a:r>
            <a:r>
              <a:rPr lang="ko-KR" altLang="en-US" dirty="0"/>
              <a:t> ‘</a:t>
            </a:r>
            <a:r>
              <a:rPr lang="ko-KR" altLang="en-US" dirty="0" err="1"/>
              <a:t>조국방문단</a:t>
            </a:r>
            <a:r>
              <a:rPr lang="ko-KR" altLang="en-US" dirty="0"/>
              <a:t>’ 사업을 추진하면서 </a:t>
            </a:r>
            <a:r>
              <a:rPr lang="ko-KR" altLang="en-US" dirty="0" err="1"/>
              <a:t>국제관광을</a:t>
            </a:r>
            <a:r>
              <a:rPr lang="ko-KR" altLang="en-US" dirty="0"/>
              <a:t> 육성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그러나 </a:t>
            </a:r>
            <a:r>
              <a:rPr lang="en-US" altLang="ko-KR" dirty="0"/>
              <a:t>1970</a:t>
            </a:r>
            <a:r>
              <a:rPr lang="ko-KR" altLang="en-US" dirty="0"/>
              <a:t>년대까지도 기본적으로 주민의 해외 관광이나 외국인의 북한 여행을 자본주의의 타락한 형태로 백안시 </a:t>
            </a:r>
            <a:r>
              <a:rPr lang="ko-KR" altLang="en-US" dirty="0" smtClean="0"/>
              <a:t>함</a:t>
            </a:r>
            <a:endParaRPr lang="en-US" altLang="ko-KR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정책기조는 </a:t>
            </a:r>
            <a:r>
              <a:rPr lang="en-US" altLang="ko-KR" dirty="0"/>
              <a:t>1980</a:t>
            </a:r>
            <a:r>
              <a:rPr lang="ko-KR" altLang="en-US" dirty="0"/>
              <a:t>년대 들어 경제난이 심해지자 외화 수입 증대 수단으로 대외 관광 사업에 관심을 두고</a:t>
            </a:r>
            <a:r>
              <a:rPr lang="en-US" altLang="ko-KR" dirty="0"/>
              <a:t>(Connell, 2017) </a:t>
            </a:r>
            <a:r>
              <a:rPr lang="ko-KR" altLang="en-US" dirty="0"/>
              <a:t>유엔관광기구</a:t>
            </a:r>
            <a:r>
              <a:rPr lang="en-US" altLang="ko-KR" dirty="0"/>
              <a:t>(UNWTO) </a:t>
            </a:r>
            <a:r>
              <a:rPr lang="ko-KR" altLang="en-US" dirty="0"/>
              <a:t>가입</a:t>
            </a:r>
            <a:r>
              <a:rPr lang="en-US" altLang="ko-KR" dirty="0"/>
              <a:t>, </a:t>
            </a:r>
            <a:r>
              <a:rPr lang="ko-KR" altLang="en-US" dirty="0"/>
              <a:t>외국인 관광객 유치</a:t>
            </a:r>
            <a:r>
              <a:rPr lang="en-US" altLang="ko-KR" dirty="0"/>
              <a:t>, </a:t>
            </a:r>
            <a:r>
              <a:rPr lang="ko-KR" altLang="en-US" dirty="0"/>
              <a:t>금강산 및 개성 지구를 중심으로 한 관광자원 개발 및 관련 시설 확충에 주력하기 시작하면서 변화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북한은 </a:t>
            </a:r>
            <a:r>
              <a:rPr lang="en-US" altLang="ko-KR" dirty="0"/>
              <a:t>1984</a:t>
            </a:r>
            <a:r>
              <a:rPr lang="ko-KR" altLang="en-US" dirty="0"/>
              <a:t>년 합영법 제정 이후 관광부문에서 </a:t>
            </a:r>
            <a:r>
              <a:rPr lang="ko-KR" altLang="en-US" dirty="0" err="1"/>
              <a:t>합영</a:t>
            </a:r>
            <a:r>
              <a:rPr lang="en-US" altLang="ko-KR" dirty="0"/>
              <a:t>, </a:t>
            </a:r>
            <a:r>
              <a:rPr lang="ko-KR" altLang="en-US" dirty="0"/>
              <a:t>합작 사업과 외국인 관광 유치를 </a:t>
            </a:r>
            <a:r>
              <a:rPr lang="ko-KR" altLang="en-US" dirty="0" smtClean="0"/>
              <a:t>장려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7698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3390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북한 관광산업의 현재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57873" y="1175488"/>
            <a:ext cx="2457200" cy="279575"/>
          </a:xfrm>
          <a:prstGeom prst="roundRect">
            <a:avLst>
              <a:gd name="adj" fmla="val 50000"/>
            </a:avLst>
          </a:prstGeom>
          <a:solidFill>
            <a:srgbClr val="C9117E"/>
          </a:solidFill>
          <a:ln w="952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noProof="1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237" y="1186041"/>
            <a:ext cx="247997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 fontAlgn="base"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</a:pPr>
            <a:r>
              <a:rPr lang="ko-KR" altLang="en-US" sz="1400" kern="0" spc="-1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북한관광 발전 정책</a:t>
            </a:r>
            <a:endParaRPr kumimoji="1" lang="ko-KR" altLang="en-US" b="1" spc="-100" noProof="1">
              <a:solidFill>
                <a:prstClr val="white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03" name="직사각형 102"/>
          <p:cNvSpPr/>
          <p:nvPr/>
        </p:nvSpPr>
        <p:spPr>
          <a:xfrm>
            <a:off x="493623" y="1686293"/>
            <a:ext cx="8169114" cy="31393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북한은 관광을 </a:t>
            </a:r>
            <a:r>
              <a:rPr lang="en-US" altLang="ko-KR" dirty="0"/>
              <a:t>'</a:t>
            </a:r>
            <a:r>
              <a:rPr lang="ko-KR" altLang="en-US" dirty="0"/>
              <a:t>다른 지방이나 다른 나라의 </a:t>
            </a:r>
            <a:r>
              <a:rPr lang="ko-KR" altLang="en-US" dirty="0" err="1"/>
              <a:t>자연풍경</a:t>
            </a:r>
            <a:r>
              <a:rPr lang="en-US" altLang="ko-KR" dirty="0"/>
              <a:t>, </a:t>
            </a:r>
            <a:r>
              <a:rPr lang="ko-KR" altLang="en-US" dirty="0" err="1"/>
              <a:t>명승고적</a:t>
            </a:r>
            <a:r>
              <a:rPr lang="en-US" altLang="ko-KR" dirty="0"/>
              <a:t>, </a:t>
            </a:r>
            <a:r>
              <a:rPr lang="ko-KR" altLang="en-US" dirty="0"/>
              <a:t>인민경제의 </a:t>
            </a:r>
            <a:r>
              <a:rPr lang="ko-KR" altLang="en-US" dirty="0" err="1"/>
              <a:t>발전면모</a:t>
            </a:r>
            <a:r>
              <a:rPr lang="en-US" altLang="ko-KR" dirty="0"/>
              <a:t>, </a:t>
            </a:r>
            <a:r>
              <a:rPr lang="ko-KR" altLang="en-US" dirty="0"/>
              <a:t>역사유적 등을 구경하는 </a:t>
            </a:r>
            <a:r>
              <a:rPr lang="ko-KR" altLang="en-US" dirty="0" err="1"/>
              <a:t>것’으로</a:t>
            </a:r>
            <a:r>
              <a:rPr lang="ko-KR" altLang="en-US" dirty="0"/>
              <a:t> 설명하면서 관광을 사람들의 사상</a:t>
            </a:r>
            <a:r>
              <a:rPr lang="en-US" altLang="ko-KR" dirty="0"/>
              <a:t>·</a:t>
            </a:r>
            <a:r>
              <a:rPr lang="ko-KR" altLang="en-US" dirty="0"/>
              <a:t>문화정서적 욕구를 충족시키는 중요한 봉사사업의 한 부분으로 </a:t>
            </a:r>
            <a:r>
              <a:rPr lang="ko-KR" altLang="en-US" dirty="0" smtClean="0"/>
              <a:t>규정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북한 </a:t>
            </a:r>
            <a:r>
              <a:rPr lang="ko-KR" altLang="en-US" dirty="0"/>
              <a:t>관광은 </a:t>
            </a:r>
            <a:r>
              <a:rPr lang="en-US" altLang="ko-KR" dirty="0"/>
              <a:t>1986</a:t>
            </a:r>
            <a:r>
              <a:rPr lang="ko-KR" altLang="en-US" dirty="0"/>
              <a:t>년 </a:t>
            </a:r>
            <a:r>
              <a:rPr lang="en-US" altLang="ko-KR" dirty="0"/>
              <a:t>5</a:t>
            </a:r>
            <a:r>
              <a:rPr lang="ko-KR" altLang="en-US" dirty="0"/>
              <a:t>월 </a:t>
            </a:r>
            <a:r>
              <a:rPr lang="en-US" altLang="ko-KR" dirty="0"/>
              <a:t>15</a:t>
            </a:r>
            <a:r>
              <a:rPr lang="ko-KR" altLang="en-US" dirty="0"/>
              <a:t>일에 창립되어 ‘나라의 관광 사업을 통일적으로 지도관리하는 국가 관광관리기관’으로써의 역할을 담당하고 있는 ‘국가관광총국’에서 </a:t>
            </a:r>
            <a:r>
              <a:rPr lang="ko-KR" altLang="en-US" dirty="0" smtClean="0"/>
              <a:t>담당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ko-KR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‘</a:t>
            </a:r>
            <a:r>
              <a:rPr lang="ko-KR" altLang="en-US" dirty="0" err="1"/>
              <a:t>국가관광총국’은</a:t>
            </a:r>
            <a:r>
              <a:rPr lang="ko-KR" altLang="en-US" dirty="0"/>
              <a:t> </a:t>
            </a:r>
            <a:r>
              <a:rPr lang="ko-KR" altLang="en-US" dirty="0" err="1"/>
              <a:t>정부급</a:t>
            </a:r>
            <a:r>
              <a:rPr lang="ko-KR" altLang="en-US" dirty="0"/>
              <a:t> 관광관리기구로서 북한의 관광사업 전반을 정책적으로 </a:t>
            </a:r>
            <a:r>
              <a:rPr lang="ko-KR" altLang="en-US" dirty="0" err="1"/>
              <a:t>지도관리하며</a:t>
            </a:r>
            <a:r>
              <a:rPr lang="ko-KR" altLang="en-US" dirty="0"/>
              <a:t> </a:t>
            </a:r>
            <a:r>
              <a:rPr lang="ko-KR" altLang="en-US" dirty="0" err="1"/>
              <a:t>관광계획</a:t>
            </a:r>
            <a:r>
              <a:rPr lang="en-US" altLang="ko-KR" dirty="0"/>
              <a:t>, </a:t>
            </a:r>
            <a:r>
              <a:rPr lang="ko-KR" altLang="en-US" dirty="0"/>
              <a:t>관광 조사 및 개발</a:t>
            </a:r>
            <a:r>
              <a:rPr lang="en-US" altLang="ko-KR" dirty="0"/>
              <a:t>, </a:t>
            </a:r>
            <a:r>
              <a:rPr lang="ko-KR" altLang="en-US" dirty="0"/>
              <a:t>관광 선전 및 </a:t>
            </a:r>
            <a:r>
              <a:rPr lang="ko-KR" altLang="en-US" dirty="0" err="1"/>
              <a:t>시장촉진</a:t>
            </a:r>
            <a:r>
              <a:rPr lang="en-US" altLang="ko-KR" dirty="0"/>
              <a:t>, </a:t>
            </a:r>
            <a:r>
              <a:rPr lang="ko-KR" altLang="en-US" dirty="0"/>
              <a:t>관광재정관리</a:t>
            </a:r>
            <a:r>
              <a:rPr lang="en-US" altLang="ko-KR" dirty="0"/>
              <a:t>, </a:t>
            </a:r>
            <a:r>
              <a:rPr lang="ko-KR" altLang="en-US" dirty="0"/>
              <a:t>관광봉사조직 등과 같은 사업을 장악하여 </a:t>
            </a:r>
            <a:r>
              <a:rPr lang="ko-KR" altLang="en-US" dirty="0" smtClean="0"/>
              <a:t>지도통제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542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3390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북한 관광산업의 현재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57873" y="1150996"/>
            <a:ext cx="2457200" cy="279575"/>
          </a:xfrm>
          <a:prstGeom prst="roundRect">
            <a:avLst>
              <a:gd name="adj" fmla="val 50000"/>
            </a:avLst>
          </a:prstGeom>
          <a:solidFill>
            <a:srgbClr val="C9117E"/>
          </a:solidFill>
          <a:ln w="952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noProof="1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237" y="1128893"/>
            <a:ext cx="247997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 fontAlgn="base"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</a:pPr>
            <a:r>
              <a:rPr lang="ko-KR" altLang="en-US" sz="1400" kern="0" spc="-1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북한관광 발전 정책</a:t>
            </a:r>
            <a:endParaRPr kumimoji="1" lang="ko-KR" altLang="en-US" b="1" spc="-100" noProof="1">
              <a:solidFill>
                <a:prstClr val="white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103" name="직사각형 102"/>
          <p:cNvSpPr/>
          <p:nvPr/>
        </p:nvSpPr>
        <p:spPr>
          <a:xfrm>
            <a:off x="493623" y="1604653"/>
            <a:ext cx="8169114" cy="34163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산하에 </a:t>
            </a:r>
            <a:r>
              <a:rPr lang="ko-KR" altLang="en-US" dirty="0"/>
              <a:t>평양여행안내소</a:t>
            </a:r>
            <a:r>
              <a:rPr lang="en-US" altLang="ko-KR" dirty="0"/>
              <a:t>, </a:t>
            </a:r>
            <a:r>
              <a:rPr lang="ko-KR" altLang="en-US" dirty="0"/>
              <a:t>조선관광안내사</a:t>
            </a:r>
            <a:r>
              <a:rPr lang="en-US" altLang="ko-KR" dirty="0"/>
              <a:t>, </a:t>
            </a:r>
            <a:r>
              <a:rPr lang="ko-KR" altLang="en-US" dirty="0"/>
              <a:t>관광선전통보사</a:t>
            </a:r>
            <a:r>
              <a:rPr lang="en-US" altLang="ko-KR" dirty="0"/>
              <a:t>, </a:t>
            </a:r>
            <a:r>
              <a:rPr lang="ko-KR" altLang="en-US" dirty="0"/>
              <a:t>관광여객자동차사업소</a:t>
            </a:r>
            <a:r>
              <a:rPr lang="en-US" altLang="ko-KR" dirty="0"/>
              <a:t>, </a:t>
            </a:r>
            <a:r>
              <a:rPr lang="ko-KR" altLang="en-US" dirty="0"/>
              <a:t>외국인관광봉사소</a:t>
            </a:r>
            <a:r>
              <a:rPr lang="en-US" altLang="ko-KR" dirty="0"/>
              <a:t>, </a:t>
            </a:r>
            <a:r>
              <a:rPr lang="ko-KR" altLang="en-US" dirty="0"/>
              <a:t>칠성합영회사 등을 </a:t>
            </a:r>
            <a:r>
              <a:rPr lang="ko-KR" altLang="en-US" dirty="0" smtClean="0"/>
              <a:t>둠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ko-KR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국가관광총국 산하의 </a:t>
            </a:r>
            <a:r>
              <a:rPr lang="ko-KR" altLang="en-US" dirty="0" err="1"/>
              <a:t>국가급</a:t>
            </a:r>
            <a:r>
              <a:rPr lang="ko-KR" altLang="en-US" dirty="0"/>
              <a:t> 여행사인 조선국제여행사</a:t>
            </a:r>
            <a:r>
              <a:rPr lang="en-US" altLang="ko-KR" dirty="0"/>
              <a:t>(KITC: Korea International Travel Company)</a:t>
            </a:r>
            <a:r>
              <a:rPr lang="ko-KR" altLang="en-US" dirty="0"/>
              <a:t>는 주로 해외에서의 북한 관광지 홍보</a:t>
            </a:r>
            <a:r>
              <a:rPr lang="en-US" altLang="ko-KR" dirty="0"/>
              <a:t>, </a:t>
            </a:r>
            <a:r>
              <a:rPr lang="ko-KR" altLang="en-US" dirty="0"/>
              <a:t>관광 프로그램 개발</a:t>
            </a:r>
            <a:r>
              <a:rPr lang="en-US" altLang="ko-KR" dirty="0"/>
              <a:t>, </a:t>
            </a:r>
            <a:r>
              <a:rPr lang="ko-KR" altLang="en-US" dirty="0"/>
              <a:t>해외 여행기관과의 </a:t>
            </a:r>
            <a:r>
              <a:rPr lang="ko-KR" altLang="en-US" dirty="0" err="1"/>
              <a:t>관광⋅교류</a:t>
            </a:r>
            <a:r>
              <a:rPr lang="ko-KR" altLang="en-US" dirty="0"/>
              <a:t> 계약체결</a:t>
            </a:r>
            <a:r>
              <a:rPr lang="en-US" altLang="ko-KR" dirty="0"/>
              <a:t>, </a:t>
            </a:r>
            <a:r>
              <a:rPr lang="ko-KR" altLang="en-US" dirty="0"/>
              <a:t>외국인관광객 안내 등 국가관광에 관한 전반적인 임무를 </a:t>
            </a:r>
            <a:r>
              <a:rPr lang="ko-KR" altLang="en-US" dirty="0" smtClean="0"/>
              <a:t>다룸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ko-KR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현재 외부세계의 문물을 통한 주민들의 사상적 변화를 차단하기 위해 북한주민들의 개인 차원의 자유로운 여행은 허용되지 않고 있지만 출장</a:t>
            </a:r>
            <a:r>
              <a:rPr lang="en-US" altLang="ko-KR" dirty="0"/>
              <a:t>, </a:t>
            </a:r>
            <a:r>
              <a:rPr lang="ko-KR" altLang="en-US" dirty="0"/>
              <a:t>친인척 관혼상제</a:t>
            </a:r>
            <a:r>
              <a:rPr lang="en-US" altLang="ko-KR" dirty="0"/>
              <a:t>, </a:t>
            </a:r>
            <a:r>
              <a:rPr lang="ko-KR" altLang="en-US" dirty="0"/>
              <a:t>방학</a:t>
            </a:r>
            <a:r>
              <a:rPr lang="en-US" altLang="ko-KR" dirty="0"/>
              <a:t>, </a:t>
            </a:r>
            <a:r>
              <a:rPr lang="ko-KR" altLang="en-US" dirty="0"/>
              <a:t>제대</a:t>
            </a:r>
            <a:r>
              <a:rPr lang="en-US" altLang="ko-KR" dirty="0"/>
              <a:t>, </a:t>
            </a:r>
            <a:r>
              <a:rPr lang="ko-KR" altLang="en-US" dirty="0" err="1"/>
              <a:t>단체답사</a:t>
            </a:r>
            <a:r>
              <a:rPr lang="en-US" altLang="ko-KR" dirty="0"/>
              <a:t>, </a:t>
            </a:r>
            <a:r>
              <a:rPr lang="ko-KR" altLang="en-US" dirty="0" err="1"/>
              <a:t>단체견학</a:t>
            </a:r>
            <a:r>
              <a:rPr lang="ko-KR" altLang="en-US" dirty="0"/>
              <a:t> 등을 이유로 한 여행은 일부 이루어지고 있는 것으로 </a:t>
            </a:r>
            <a:r>
              <a:rPr lang="ko-KR" altLang="en-US" dirty="0" smtClean="0"/>
              <a:t>알려짐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92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3390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북한 관광산업의 현재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57873" y="1102012"/>
            <a:ext cx="2457200" cy="279575"/>
          </a:xfrm>
          <a:prstGeom prst="roundRect">
            <a:avLst>
              <a:gd name="adj" fmla="val 50000"/>
            </a:avLst>
          </a:prstGeom>
          <a:solidFill>
            <a:srgbClr val="C9117E"/>
          </a:solidFill>
          <a:ln w="952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noProof="1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237" y="1079909"/>
            <a:ext cx="247997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 fontAlgn="base"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</a:pPr>
            <a:r>
              <a:rPr lang="ko-KR" altLang="en-US" sz="1400" kern="0" spc="-1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북한관광 발전 정책</a:t>
            </a:r>
            <a:endParaRPr kumimoji="1" lang="ko-KR" altLang="en-US" b="1" spc="-100" noProof="1">
              <a:solidFill>
                <a:prstClr val="white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915897"/>
              </p:ext>
            </p:extLst>
          </p:nvPr>
        </p:nvGraphicFramePr>
        <p:xfrm>
          <a:off x="694024" y="2195839"/>
          <a:ext cx="7837131" cy="1077628"/>
        </p:xfrm>
        <a:graphic>
          <a:graphicData uri="http://schemas.openxmlformats.org/drawingml/2006/table">
            <a:tbl>
              <a:tblPr/>
              <a:tblGrid>
                <a:gridCol w="261237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12377">
                  <a:extLst>
                    <a:ext uri="{9D8B030D-6E8A-4147-A177-3AD203B41FA5}">
                      <a16:colId xmlns:a16="http://schemas.microsoft.com/office/drawing/2014/main" xmlns="" val="772327794"/>
                    </a:ext>
                  </a:extLst>
                </a:gridCol>
                <a:gridCol w="26123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63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</a:rPr>
                        <a:t>외국인</a:t>
                      </a:r>
                      <a:endParaRPr kumimoji="0" lang="en-US" altLang="ko-KR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내국인</a:t>
                      </a:r>
                      <a:endParaRPr lang="en-US" altLang="ko-KR" sz="1200" b="1" dirty="0" smtClean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53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</a:rPr>
                        <a:t>목적</a:t>
                      </a:r>
                      <a:endParaRPr kumimoji="0" lang="en-US" altLang="ko-KR" sz="10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</a:rPr>
                        <a:t>관광</a:t>
                      </a:r>
                      <a:r>
                        <a:rPr kumimoji="0" lang="en-US" altLang="ko-KR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</a:rPr>
                        <a:t>(</a:t>
                      </a:r>
                      <a:r>
                        <a:rPr kumimoji="0" lang="ko-KR" altLang="en-US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</a:rPr>
                        <a:t>구경</a:t>
                      </a:r>
                      <a:r>
                        <a:rPr kumimoji="0" lang="en-US" altLang="ko-KR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</a:rPr>
                        <a:t>, </a:t>
                      </a:r>
                      <a:r>
                        <a:rPr kumimoji="0" lang="ko-KR" altLang="en-US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</a:rPr>
                        <a:t>공연관람</a:t>
                      </a:r>
                      <a:r>
                        <a:rPr kumimoji="0" lang="en-US" altLang="ko-KR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답사 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견학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53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</a:rPr>
                        <a:t>관광지 및 관광대상</a:t>
                      </a:r>
                      <a:endParaRPr kumimoji="0" lang="en-US" altLang="ko-KR" sz="10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자연명승지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　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금강산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묘향산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칠보산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백두산 등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 · 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건축물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주체사상탑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개선문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서해갑문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등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과 문예작품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도시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기념비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명승지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백두산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왕재산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등 　전적지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105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고적유물</a:t>
                      </a:r>
                      <a:r>
                        <a:rPr lang="en-US" altLang="ko-KR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문화유산 등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67124" y="3330037"/>
            <a:ext cx="17155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smtClean="0"/>
              <a:t>출처 </a:t>
            </a:r>
            <a:r>
              <a:rPr lang="en-US" altLang="ko-KR" sz="1000" dirty="0" smtClean="0"/>
              <a:t>: </a:t>
            </a:r>
            <a:r>
              <a:rPr lang="ko-KR" altLang="en-US" sz="1000" dirty="0" smtClean="0"/>
              <a:t>통일부 북한정보포털</a:t>
            </a:r>
            <a:endParaRPr lang="ko-KR" altLang="en-US" sz="1000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2396692" y="1747858"/>
            <a:ext cx="4239524" cy="268951"/>
          </a:xfrm>
          <a:prstGeom prst="roundRect">
            <a:avLst>
              <a:gd name="adj" fmla="val 50000"/>
            </a:avLst>
          </a:prstGeom>
          <a:solidFill>
            <a:srgbClr val="4472C4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-100" normalizeH="0" baseline="0" noProof="1" smtClean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rPr>
              <a:t>북한관광에 있어 국적별 관광목저과 관광 대상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48237" y="3942670"/>
            <a:ext cx="8169114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/>
              <a:t>북한 당국은 핵</a:t>
            </a:r>
            <a:r>
              <a:rPr lang="en-US" altLang="ko-KR" sz="1400" dirty="0"/>
              <a:t>·</a:t>
            </a:r>
            <a:r>
              <a:rPr lang="ko-KR" altLang="en-US" sz="1400" dirty="0"/>
              <a:t>경제 </a:t>
            </a:r>
            <a:r>
              <a:rPr lang="ko-KR" altLang="en-US" sz="1400" dirty="0" err="1"/>
              <a:t>병진노선을</a:t>
            </a:r>
            <a:r>
              <a:rPr lang="ko-KR" altLang="en-US" sz="1400" dirty="0"/>
              <a:t> 수정해 경제개발에 주력하기로 한 것과 때를 같이 해 관광산업을 활성화하여 외국인관광객을 많이 유치하려는 의지를 적극적으로 내세우고 있음</a:t>
            </a:r>
          </a:p>
        </p:txBody>
      </p:sp>
    </p:spTree>
    <p:extLst>
      <p:ext uri="{BB962C8B-B14F-4D97-AF65-F5344CB8AC3E}">
        <p14:creationId xmlns:p14="http://schemas.microsoft.com/office/powerpoint/2010/main" val="366185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3390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북한 관광산업의 현재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57873" y="1199980"/>
            <a:ext cx="2457200" cy="279575"/>
          </a:xfrm>
          <a:prstGeom prst="roundRect">
            <a:avLst>
              <a:gd name="adj" fmla="val 50000"/>
            </a:avLst>
          </a:prstGeom>
          <a:solidFill>
            <a:srgbClr val="C9117E"/>
          </a:solidFill>
          <a:ln w="952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noProof="1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237" y="1177877"/>
            <a:ext cx="247997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 fontAlgn="base"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</a:pPr>
            <a:r>
              <a:rPr lang="ko-KR" altLang="en-US" sz="1400" kern="0" spc="-1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북한관광 발전 정책</a:t>
            </a:r>
            <a:endParaRPr kumimoji="1" lang="ko-KR" altLang="en-US" b="1" spc="-100" noProof="1">
              <a:solidFill>
                <a:prstClr val="white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063715"/>
              </p:ext>
            </p:extLst>
          </p:nvPr>
        </p:nvGraphicFramePr>
        <p:xfrm>
          <a:off x="720924" y="2446779"/>
          <a:ext cx="7837131" cy="1985170"/>
        </p:xfrm>
        <a:graphic>
          <a:graphicData uri="http://schemas.openxmlformats.org/drawingml/2006/table">
            <a:tbl>
              <a:tblPr/>
              <a:tblGrid>
                <a:gridCol w="14351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01903">
                  <a:extLst>
                    <a:ext uri="{9D8B030D-6E8A-4147-A177-3AD203B41FA5}">
                      <a16:colId xmlns:a16="http://schemas.microsoft.com/office/drawing/2014/main" xmlns="" val="772327794"/>
                    </a:ext>
                  </a:extLst>
                </a:gridCol>
                <a:gridCol w="80009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63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</a:rPr>
                        <a:t>패키지명</a:t>
                      </a:r>
                      <a:endParaRPr kumimoji="0" lang="en-US" altLang="ko-KR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</a:rPr>
                        <a:t>내용</a:t>
                      </a:r>
                      <a:endParaRPr kumimoji="0" lang="en-US" altLang="ko-KR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비고</a:t>
                      </a:r>
                      <a:endParaRPr lang="en-US" altLang="ko-KR" sz="1200" b="1" dirty="0" smtClean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5387">
                <a:tc>
                  <a:txBody>
                    <a:bodyPr/>
                    <a:lstStyle/>
                    <a:p>
                      <a:pPr algn="l"/>
                      <a:r>
                        <a:rPr lang="ko-KR" altLang="en-US" sz="1050" b="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마라톤상품</a:t>
                      </a:r>
                      <a:endParaRPr lang="ko-KR" altLang="en-US" sz="1050" b="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․ 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마식령스키장에서 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박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일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3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박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일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6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박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일 등 일정 소화</a:t>
                      </a:r>
                    </a:p>
                    <a:p>
                      <a:pPr algn="l"/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․ </a:t>
                      </a:r>
                      <a:r>
                        <a:rPr lang="ko-KR" altLang="en-US" sz="1050" b="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풀코스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(42.195km), </a:t>
                      </a:r>
                      <a:r>
                        <a:rPr lang="ko-KR" altLang="en-US" sz="1050" b="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하프코스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(21.0975km), 10km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코스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5km 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코스</a:t>
                      </a:r>
                      <a:endParaRPr lang="ko-KR" altLang="en-US" sz="1050" b="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5387">
                <a:tc>
                  <a:txBody>
                    <a:bodyPr/>
                    <a:lstStyle/>
                    <a:p>
                      <a:pPr algn="l"/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산악자전거 관광코스</a:t>
                      </a:r>
                      <a:endParaRPr lang="ko-KR" altLang="en-US" sz="1050" b="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․ 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중국 </a:t>
                      </a:r>
                      <a:r>
                        <a:rPr lang="ko-KR" altLang="en-US" sz="1050" b="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지린성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50" b="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훈춘시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~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북한 함경북도 </a:t>
                      </a:r>
                      <a:r>
                        <a:rPr lang="ko-KR" altLang="en-US" sz="1050" b="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라선시</a:t>
                      </a:r>
                      <a:endParaRPr lang="ko-KR" altLang="en-US" sz="1050" b="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․ 1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박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일 동안 </a:t>
                      </a:r>
                      <a:r>
                        <a:rPr lang="ko-KR" altLang="en-US" sz="1050" b="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두만강변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80km 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일주</a:t>
                      </a:r>
                      <a:endParaRPr lang="ko-KR" altLang="en-US" sz="1050" b="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53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기차여행코스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․ 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평양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묘향산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동해안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동북부 해안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청진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43934998"/>
                  </a:ext>
                </a:extLst>
              </a:tr>
              <a:tr h="2653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평양냉면먹기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․ 3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박 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일</a:t>
                      </a:r>
                    </a:p>
                    <a:p>
                      <a:pPr algn="l"/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․ 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옥류관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50" b="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청류관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등 현지 가이드가 추천하는 </a:t>
                      </a:r>
                      <a:r>
                        <a:rPr lang="ko-KR" altLang="en-US" sz="1050" b="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냉면가게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탐방 코스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05724502"/>
                  </a:ext>
                </a:extLst>
              </a:tr>
              <a:tr h="265387">
                <a:tc>
                  <a:txBody>
                    <a:bodyPr/>
                    <a:lstStyle/>
                    <a:p>
                      <a:pPr algn="l"/>
                      <a:r>
                        <a:rPr lang="ko-KR" altLang="en-US" sz="1050" b="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축구애호가</a:t>
                      </a:r>
                      <a:endParaRPr lang="ko-KR" altLang="en-US" sz="1050" b="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상품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․ 4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박 </a:t>
                      </a:r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5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일</a:t>
                      </a:r>
                    </a:p>
                    <a:p>
                      <a:pPr algn="l"/>
                      <a:r>
                        <a:rPr lang="en-US" altLang="ko-KR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․ 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김일성경기장과 서산축구경기장에서 북한 내 </a:t>
                      </a:r>
                      <a:r>
                        <a:rPr lang="ko-KR" altLang="en-US" sz="1050" b="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강팀의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하나인 </a:t>
                      </a:r>
                      <a:r>
                        <a:rPr lang="ko-KR" altLang="en-US" sz="1050" b="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횃불팀과</a:t>
                      </a:r>
                      <a:r>
                        <a:rPr lang="ko-KR" altLang="en-US" sz="1050" b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친선 경기 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51586212"/>
                  </a:ext>
                </a:extLst>
              </a:tr>
            </a:tbl>
          </a:graphicData>
        </a:graphic>
      </p:graphicFrame>
      <p:sp>
        <p:nvSpPr>
          <p:cNvPr id="13" name="모서리가 둥근 직사각형 12"/>
          <p:cNvSpPr/>
          <p:nvPr/>
        </p:nvSpPr>
        <p:spPr>
          <a:xfrm>
            <a:off x="2423592" y="2006962"/>
            <a:ext cx="4239524" cy="268951"/>
          </a:xfrm>
          <a:prstGeom prst="roundRect">
            <a:avLst>
              <a:gd name="adj" fmla="val 50000"/>
            </a:avLst>
          </a:prstGeom>
          <a:solidFill>
            <a:srgbClr val="4472C4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-100" normalizeH="0" baseline="0" noProof="1" smtClean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rPr>
              <a:t>외국인 관광객 대상 패키지 상품 사례</a:t>
            </a:r>
          </a:p>
        </p:txBody>
      </p:sp>
    </p:spTree>
    <p:extLst>
      <p:ext uri="{BB962C8B-B14F-4D97-AF65-F5344CB8AC3E}">
        <p14:creationId xmlns:p14="http://schemas.microsoft.com/office/powerpoint/2010/main" val="362295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3390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북한 관광산업의 현재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57873" y="832600"/>
            <a:ext cx="2457200" cy="279575"/>
          </a:xfrm>
          <a:prstGeom prst="roundRect">
            <a:avLst>
              <a:gd name="adj" fmla="val 50000"/>
            </a:avLst>
          </a:prstGeom>
          <a:solidFill>
            <a:srgbClr val="C9117E"/>
          </a:solidFill>
          <a:ln w="952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noProof="1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237" y="810497"/>
            <a:ext cx="247997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 fontAlgn="base"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</a:pPr>
            <a:r>
              <a:rPr lang="ko-KR" altLang="en-US" sz="1400" kern="0" spc="-1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북한관광 발전 정책</a:t>
            </a:r>
            <a:endParaRPr kumimoji="1" lang="ko-KR" altLang="en-US" b="1" spc="-100" noProof="1">
              <a:solidFill>
                <a:prstClr val="white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48237" y="1351090"/>
            <a:ext cx="8169114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최근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내국민에 의한 관광에 대해서도 정책적인 변화가 감지되고 있는데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예를 들어 북한 당국은 </a:t>
            </a:r>
            <a:r>
              <a:rPr lang="en-US" altLang="ko-KR" sz="1400" dirty="0">
                <a:latin typeface="+mn-ea"/>
              </a:rPr>
              <a:t>2017</a:t>
            </a:r>
            <a:r>
              <a:rPr lang="ko-KR" altLang="en-US" sz="1400" dirty="0">
                <a:latin typeface="+mn-ea"/>
              </a:rPr>
              <a:t>년 </a:t>
            </a:r>
            <a:r>
              <a:rPr lang="en-US" altLang="ko-KR" sz="1400" dirty="0">
                <a:latin typeface="+mn-ea"/>
              </a:rPr>
              <a:t>2</a:t>
            </a:r>
            <a:r>
              <a:rPr lang="ko-KR" altLang="en-US" sz="1400" dirty="0">
                <a:latin typeface="+mn-ea"/>
              </a:rPr>
              <a:t>월 인터넷 선전 </a:t>
            </a:r>
            <a:r>
              <a:rPr lang="ko-KR" altLang="en-US" sz="1400" dirty="0" err="1">
                <a:latin typeface="+mn-ea"/>
              </a:rPr>
              <a:t>매체인‘메아리’를</a:t>
            </a:r>
            <a:r>
              <a:rPr lang="ko-KR" altLang="en-US" sz="1400" dirty="0">
                <a:latin typeface="+mn-ea"/>
              </a:rPr>
              <a:t> 통해 “인민들이 이 나라의 명승지들과 역사 문화유적들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명소들에 대한 참관과 </a:t>
            </a:r>
            <a:r>
              <a:rPr lang="ko-KR" altLang="en-US" sz="1400" dirty="0" err="1">
                <a:latin typeface="+mn-ea"/>
              </a:rPr>
              <a:t>유람관광을</a:t>
            </a:r>
            <a:r>
              <a:rPr lang="ko-KR" altLang="en-US" sz="1400" dirty="0">
                <a:latin typeface="+mn-ea"/>
              </a:rPr>
              <a:t> 통하여 보다 문명하고 유족한 생활을 누리도록 하는 데 이바지하기 위해 홈페이지를 새로 </a:t>
            </a:r>
            <a:r>
              <a:rPr lang="ko-KR" altLang="en-US" sz="1400" dirty="0" smtClean="0">
                <a:latin typeface="+mn-ea"/>
              </a:rPr>
              <a:t>개설함</a:t>
            </a:r>
            <a:endParaRPr lang="en-US" altLang="ko-KR" sz="1400" dirty="0" smtClean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+mn-ea"/>
              </a:rPr>
              <a:t>2018</a:t>
            </a:r>
            <a:r>
              <a:rPr lang="ko-KR" altLang="en-US" sz="1400" dirty="0">
                <a:latin typeface="+mn-ea"/>
              </a:rPr>
              <a:t>년 </a:t>
            </a:r>
            <a:r>
              <a:rPr lang="en-US" altLang="ko-KR" sz="1400" dirty="0">
                <a:latin typeface="+mn-ea"/>
              </a:rPr>
              <a:t>8</a:t>
            </a:r>
            <a:r>
              <a:rPr lang="ko-KR" altLang="en-US" sz="1400" dirty="0">
                <a:latin typeface="+mn-ea"/>
              </a:rPr>
              <a:t>월 태국에서 열린 관광박람회에서는 김정은 위원장과 트럼프 대통령의 실물 크기를 담은 간판을 세워 놓고 북한 관광을 </a:t>
            </a:r>
            <a:r>
              <a:rPr lang="ko-KR" altLang="en-US" sz="1400" dirty="0" smtClean="0">
                <a:latin typeface="+mn-ea"/>
              </a:rPr>
              <a:t>홍보</a:t>
            </a:r>
            <a:endParaRPr lang="ko-KR" altLang="en-US" sz="1400" dirty="0">
              <a:latin typeface="+mn-ea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513032" y="5831304"/>
            <a:ext cx="4239524" cy="268951"/>
          </a:xfrm>
          <a:prstGeom prst="roundRect">
            <a:avLst>
              <a:gd name="adj" fmla="val 50000"/>
            </a:avLst>
          </a:prstGeom>
          <a:solidFill>
            <a:srgbClr val="4472C4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-100" normalizeH="0" baseline="0" noProof="1" smtClean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rPr>
              <a:t>북한의 태국 관광박람회 홍보 활동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21056" y="6166157"/>
            <a:ext cx="16642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smtClean="0"/>
              <a:t>출처 </a:t>
            </a:r>
            <a:r>
              <a:rPr lang="en-US" altLang="ko-KR" sz="1000" dirty="0" smtClean="0"/>
              <a:t>: </a:t>
            </a:r>
            <a:r>
              <a:rPr lang="ko-KR" altLang="en-US" sz="1000" dirty="0" smtClean="0"/>
              <a:t>중앙일보 </a:t>
            </a:r>
            <a:r>
              <a:rPr lang="en-US" altLang="ko-KR" sz="1000" dirty="0" smtClean="0"/>
              <a:t>2018.10.20</a:t>
            </a:r>
            <a:endParaRPr lang="ko-KR" altLang="en-US" sz="1000" dirty="0"/>
          </a:p>
        </p:txBody>
      </p:sp>
      <p:sp>
        <p:nvSpPr>
          <p:cNvPr id="15" name="모서리가 둥근 직사각형 8"/>
          <p:cNvSpPr/>
          <p:nvPr/>
        </p:nvSpPr>
        <p:spPr>
          <a:xfrm>
            <a:off x="2685448" y="2882277"/>
            <a:ext cx="3874602" cy="2821866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Arial" pitchFamily="34" charset="0"/>
            </a:endParaRPr>
          </a:p>
        </p:txBody>
      </p:sp>
      <p:pic>
        <p:nvPicPr>
          <p:cNvPr id="1025" name="_x165709520" descr="EMB000008301f4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912" y="2933216"/>
            <a:ext cx="3384550" cy="2745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11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/>
          <p:cNvSpPr/>
          <p:nvPr/>
        </p:nvSpPr>
        <p:spPr>
          <a:xfrm>
            <a:off x="228863" y="44624"/>
            <a:ext cx="3390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4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북한 관광산업의 현재</a:t>
            </a:r>
            <a:endParaRPr lang="ko-KR" altLang="en-US" sz="24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57873" y="832600"/>
            <a:ext cx="2457200" cy="279575"/>
          </a:xfrm>
          <a:prstGeom prst="roundRect">
            <a:avLst>
              <a:gd name="adj" fmla="val 50000"/>
            </a:avLst>
          </a:prstGeom>
          <a:solidFill>
            <a:srgbClr val="C9117E"/>
          </a:solidFill>
          <a:ln w="952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noProof="1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237" y="810497"/>
            <a:ext cx="247997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 fontAlgn="base"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</a:pPr>
            <a:r>
              <a:rPr lang="ko-KR" altLang="en-US" sz="1400" kern="0" spc="-100" noProof="1" smtClean="0">
                <a:solidFill>
                  <a:prstClr val="white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북한의 관광시장</a:t>
            </a:r>
            <a:endParaRPr kumimoji="1" lang="ko-KR" altLang="en-US" b="1" spc="-100" noProof="1">
              <a:solidFill>
                <a:prstClr val="white"/>
              </a:solidFill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48237" y="1351090"/>
            <a:ext cx="8169114" cy="50167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북한의 관광산업을 견인하는데 있어서 남한 국민들에 의한 금강산 및 개성 관광의 역할이 매우 컸지만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금강산관광이 중단된 이후 북한 당국은 </a:t>
            </a:r>
            <a:r>
              <a:rPr lang="ko-KR" altLang="en-US" sz="1600" dirty="0" err="1">
                <a:latin typeface="+mn-ea"/>
              </a:rPr>
              <a:t>중국여행객</a:t>
            </a:r>
            <a:r>
              <a:rPr lang="ko-KR" altLang="en-US" sz="1600" dirty="0">
                <a:latin typeface="+mn-ea"/>
              </a:rPr>
              <a:t> 유치를 시작으로 전 세계 여행사와 연결하여 외국인 관광시장의 다변화를 꾀하여 외화획득을 </a:t>
            </a:r>
            <a:r>
              <a:rPr lang="ko-KR" altLang="en-US" sz="1600" dirty="0" smtClean="0">
                <a:latin typeface="+mn-ea"/>
              </a:rPr>
              <a:t>도모함</a:t>
            </a:r>
            <a:endParaRPr lang="en-US" altLang="ko-KR" sz="1600" dirty="0" smtClean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현재 북한은 </a:t>
            </a:r>
            <a:r>
              <a:rPr lang="en-US" altLang="ko-KR" sz="1600" dirty="0">
                <a:latin typeface="+mn-ea"/>
              </a:rPr>
              <a:t>162</a:t>
            </a:r>
            <a:r>
              <a:rPr lang="ko-KR" altLang="en-US" sz="1600" dirty="0">
                <a:latin typeface="+mn-ea"/>
              </a:rPr>
              <a:t>개국과 국교를 맺고 있으나 실제 방북은 중국과 유럽으로부터의 관광객인 것으로 알려져 있으며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북한과 국경을 맞대고 있는 중국을 제외한 대부분의 외국인 관광객은 평양으로 직접 입국하며 대부분 사업 목적으로 방문하는 것으로 알려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중국인 관광객은 전체 외국인 관광객의 </a:t>
            </a:r>
            <a:r>
              <a:rPr lang="en-US" altLang="ko-KR" sz="1600" dirty="0">
                <a:latin typeface="+mn-ea"/>
              </a:rPr>
              <a:t>95%(</a:t>
            </a:r>
            <a:r>
              <a:rPr lang="ko-KR" altLang="en-US" sz="1600" dirty="0">
                <a:latin typeface="+mn-ea"/>
              </a:rPr>
              <a:t>비공식 통계</a:t>
            </a:r>
            <a:r>
              <a:rPr lang="en-US" altLang="ko-KR" sz="1600" dirty="0">
                <a:latin typeface="+mn-ea"/>
              </a:rPr>
              <a:t>)</a:t>
            </a:r>
            <a:r>
              <a:rPr lang="ko-KR" altLang="en-US" sz="1600" dirty="0">
                <a:latin typeface="+mn-ea"/>
              </a:rPr>
              <a:t>를 차지하고 있으며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>
                <a:latin typeface="+mn-ea"/>
              </a:rPr>
              <a:t>북한 방문 중국인 관광객 수는 </a:t>
            </a:r>
            <a:r>
              <a:rPr lang="en-US" altLang="ko-KR" sz="1600" dirty="0">
                <a:latin typeface="+mn-ea"/>
              </a:rPr>
              <a:t>2009</a:t>
            </a:r>
            <a:r>
              <a:rPr lang="ko-KR" altLang="en-US" sz="1600" dirty="0">
                <a:latin typeface="+mn-ea"/>
              </a:rPr>
              <a:t>년 </a:t>
            </a:r>
            <a:r>
              <a:rPr lang="en-US" altLang="ko-KR" sz="1600" dirty="0">
                <a:latin typeface="+mn-ea"/>
              </a:rPr>
              <a:t>96,100</a:t>
            </a:r>
            <a:r>
              <a:rPr lang="ko-KR" altLang="en-US" sz="1600" dirty="0">
                <a:latin typeface="+mn-ea"/>
              </a:rPr>
              <a:t>명</a:t>
            </a:r>
            <a:r>
              <a:rPr lang="en-US" altLang="ko-KR" sz="1600" dirty="0">
                <a:latin typeface="+mn-ea"/>
              </a:rPr>
              <a:t>, 2010</a:t>
            </a:r>
            <a:r>
              <a:rPr lang="ko-KR" altLang="en-US" sz="1600" dirty="0">
                <a:latin typeface="+mn-ea"/>
              </a:rPr>
              <a:t>년 </a:t>
            </a:r>
            <a:r>
              <a:rPr lang="en-US" altLang="ko-KR" sz="1600" dirty="0">
                <a:latin typeface="+mn-ea"/>
              </a:rPr>
              <a:t>131,100</a:t>
            </a:r>
            <a:r>
              <a:rPr lang="ko-KR" altLang="en-US" sz="1600" dirty="0">
                <a:latin typeface="+mn-ea"/>
              </a:rPr>
              <a:t>명</a:t>
            </a:r>
            <a:r>
              <a:rPr lang="en-US" altLang="ko-KR" sz="1600" dirty="0">
                <a:latin typeface="+mn-ea"/>
              </a:rPr>
              <a:t>, 2011</a:t>
            </a:r>
            <a:r>
              <a:rPr lang="ko-KR" altLang="en-US" sz="1600" dirty="0">
                <a:latin typeface="+mn-ea"/>
              </a:rPr>
              <a:t>년 </a:t>
            </a:r>
            <a:r>
              <a:rPr lang="en-US" altLang="ko-KR" sz="1600" dirty="0">
                <a:latin typeface="+mn-ea"/>
              </a:rPr>
              <a:t>193,900</a:t>
            </a:r>
            <a:r>
              <a:rPr lang="ko-KR" altLang="en-US" sz="1600" dirty="0">
                <a:latin typeface="+mn-ea"/>
              </a:rPr>
              <a:t>명</a:t>
            </a:r>
            <a:r>
              <a:rPr lang="en-US" altLang="ko-KR" sz="1600" dirty="0">
                <a:latin typeface="+mn-ea"/>
              </a:rPr>
              <a:t>, 2012</a:t>
            </a:r>
            <a:r>
              <a:rPr lang="ko-KR" altLang="en-US" sz="1600" dirty="0">
                <a:latin typeface="+mn-ea"/>
              </a:rPr>
              <a:t>년 </a:t>
            </a:r>
            <a:r>
              <a:rPr lang="en-US" altLang="ko-KR" sz="1600" dirty="0">
                <a:latin typeface="+mn-ea"/>
              </a:rPr>
              <a:t>237,400</a:t>
            </a:r>
            <a:r>
              <a:rPr lang="ko-KR" altLang="en-US" sz="1600" dirty="0">
                <a:latin typeface="+mn-ea"/>
              </a:rPr>
              <a:t>명</a:t>
            </a:r>
            <a:r>
              <a:rPr lang="en-US" altLang="ko-KR" sz="1600" dirty="0">
                <a:latin typeface="+mn-ea"/>
              </a:rPr>
              <a:t>(2013</a:t>
            </a:r>
            <a:r>
              <a:rPr lang="ko-KR" altLang="en-US" sz="1600" dirty="0">
                <a:latin typeface="+mn-ea"/>
              </a:rPr>
              <a:t>년 이후 미발표</a:t>
            </a:r>
            <a:r>
              <a:rPr lang="en-US" altLang="ko-KR" sz="1600" dirty="0">
                <a:latin typeface="+mn-ea"/>
              </a:rPr>
              <a:t>)</a:t>
            </a:r>
            <a:r>
              <a:rPr lang="ko-KR" altLang="en-US" sz="1600" dirty="0">
                <a:latin typeface="+mn-ea"/>
              </a:rPr>
              <a:t>으로 매년 증가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+mn-ea"/>
              </a:rPr>
              <a:t>2013</a:t>
            </a:r>
            <a:r>
              <a:rPr lang="ko-KR" altLang="en-US" sz="1600" dirty="0">
                <a:latin typeface="+mn-ea"/>
              </a:rPr>
              <a:t>년에는 중국인이 </a:t>
            </a:r>
            <a:r>
              <a:rPr lang="en-US" altLang="ko-KR" sz="1600" dirty="0">
                <a:latin typeface="+mn-ea"/>
              </a:rPr>
              <a:t>20</a:t>
            </a:r>
            <a:r>
              <a:rPr lang="ko-KR" altLang="en-US" sz="1600" dirty="0">
                <a:latin typeface="+mn-ea"/>
              </a:rPr>
              <a:t>만</a:t>
            </a:r>
            <a:r>
              <a:rPr lang="en-US" altLang="ko-KR" sz="1600" dirty="0">
                <a:latin typeface="+mn-ea"/>
              </a:rPr>
              <a:t>7000</a:t>
            </a:r>
            <a:r>
              <a:rPr lang="ko-KR" altLang="en-US" sz="1600" dirty="0">
                <a:latin typeface="+mn-ea"/>
              </a:rPr>
              <a:t>명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 err="1">
                <a:latin typeface="+mn-ea"/>
              </a:rPr>
              <a:t>서구세계가</a:t>
            </a:r>
            <a:r>
              <a:rPr lang="ko-KR" altLang="en-US" sz="1600" dirty="0">
                <a:latin typeface="+mn-ea"/>
              </a:rPr>
              <a:t> </a:t>
            </a:r>
            <a:r>
              <a:rPr lang="en-US" altLang="ko-KR" sz="1600" dirty="0">
                <a:latin typeface="+mn-ea"/>
              </a:rPr>
              <a:t>6,134</a:t>
            </a:r>
            <a:r>
              <a:rPr lang="ko-KR" altLang="en-US" sz="1600" dirty="0">
                <a:latin typeface="+mn-ea"/>
              </a:rPr>
              <a:t>명 북한을 방문하였으며</a:t>
            </a:r>
            <a:r>
              <a:rPr lang="en-US" altLang="ko-KR" sz="1600" dirty="0">
                <a:latin typeface="+mn-ea"/>
              </a:rPr>
              <a:t>, 2015</a:t>
            </a:r>
            <a:r>
              <a:rPr lang="ko-KR" altLang="en-US" sz="1600" dirty="0">
                <a:latin typeface="+mn-ea"/>
              </a:rPr>
              <a:t>년에 중국인이 </a:t>
            </a:r>
            <a:r>
              <a:rPr lang="en-US" altLang="ko-KR" sz="1600" dirty="0">
                <a:latin typeface="+mn-ea"/>
              </a:rPr>
              <a:t>10</a:t>
            </a:r>
            <a:r>
              <a:rPr lang="ko-KR" altLang="en-US" sz="1600" dirty="0">
                <a:latin typeface="+mn-ea"/>
              </a:rPr>
              <a:t>만 명</a:t>
            </a:r>
            <a:r>
              <a:rPr lang="en-US" altLang="ko-KR" sz="1600" dirty="0">
                <a:latin typeface="+mn-ea"/>
              </a:rPr>
              <a:t>, </a:t>
            </a:r>
            <a:r>
              <a:rPr lang="ko-KR" altLang="en-US" sz="1600" dirty="0" err="1">
                <a:latin typeface="+mn-ea"/>
              </a:rPr>
              <a:t>서구세계가</a:t>
            </a:r>
            <a:r>
              <a:rPr lang="ko-KR" altLang="en-US" sz="1600" dirty="0">
                <a:latin typeface="+mn-ea"/>
              </a:rPr>
              <a:t> </a:t>
            </a:r>
            <a:r>
              <a:rPr lang="en-US" altLang="ko-KR" sz="1600" dirty="0">
                <a:latin typeface="+mn-ea"/>
              </a:rPr>
              <a:t>4,934</a:t>
            </a:r>
            <a:r>
              <a:rPr lang="ko-KR" altLang="en-US" sz="1600" dirty="0">
                <a:latin typeface="+mn-ea"/>
              </a:rPr>
              <a:t>명</a:t>
            </a:r>
            <a:r>
              <a:rPr lang="en-US" altLang="ko-KR" sz="1600" dirty="0">
                <a:latin typeface="+mn-ea"/>
              </a:rPr>
              <a:t>, 2016</a:t>
            </a:r>
            <a:r>
              <a:rPr lang="ko-KR" altLang="en-US" sz="1600" dirty="0">
                <a:latin typeface="+mn-ea"/>
              </a:rPr>
              <a:t>년에도 유사한 수치를 보인 것으로 비공식적으로 집계되고 있다</a:t>
            </a:r>
            <a:r>
              <a:rPr lang="en-US" altLang="ko-KR" sz="1600" dirty="0">
                <a:latin typeface="+mn-ea"/>
              </a:rPr>
              <a:t>. 2017</a:t>
            </a:r>
            <a:r>
              <a:rPr lang="ko-KR" altLang="en-US" sz="1600" dirty="0">
                <a:latin typeface="+mn-ea"/>
              </a:rPr>
              <a:t>년엔 국제사회의 제재로 인해 방북 외국인 관광객 수가 급감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+mn-ea"/>
              </a:rPr>
              <a:t>증가하던 중국인 관광객은 </a:t>
            </a:r>
            <a:r>
              <a:rPr lang="en-US" altLang="ko-KR" sz="1600" dirty="0">
                <a:latin typeface="+mn-ea"/>
              </a:rPr>
              <a:t>2017</a:t>
            </a:r>
            <a:r>
              <a:rPr lang="ko-KR" altLang="en-US" sz="1600" dirty="0">
                <a:latin typeface="+mn-ea"/>
              </a:rPr>
              <a:t>년 </a:t>
            </a:r>
            <a:r>
              <a:rPr lang="en-US" altLang="ko-KR" sz="1600" dirty="0">
                <a:latin typeface="+mn-ea"/>
              </a:rPr>
              <a:t>9</a:t>
            </a:r>
            <a:r>
              <a:rPr lang="ko-KR" altLang="en-US" sz="1600" dirty="0">
                <a:latin typeface="+mn-ea"/>
              </a:rPr>
              <a:t>월 북한의 </a:t>
            </a:r>
            <a:r>
              <a:rPr lang="en-US" altLang="ko-KR" sz="1600" dirty="0">
                <a:latin typeface="+mn-ea"/>
              </a:rPr>
              <a:t>6</a:t>
            </a:r>
            <a:r>
              <a:rPr lang="ko-KR" altLang="en-US" sz="1600" dirty="0">
                <a:latin typeface="+mn-ea"/>
              </a:rPr>
              <a:t>차 핵실험 이후 중국의 대북제재 일환으로 중단되었으나 김정은 국무위원장의 두 차례 방중 이후 </a:t>
            </a:r>
            <a:r>
              <a:rPr lang="ko-KR" altLang="en-US" sz="1600" dirty="0" err="1">
                <a:latin typeface="+mn-ea"/>
              </a:rPr>
              <a:t>랴오닝</a:t>
            </a:r>
            <a:r>
              <a:rPr lang="en-US" altLang="ko-KR" sz="1600" dirty="0">
                <a:latin typeface="+mn-ea"/>
              </a:rPr>
              <a:t>(</a:t>
            </a:r>
            <a:r>
              <a:rPr lang="ko-KR" altLang="en-US" sz="1600" dirty="0">
                <a:latin typeface="+mn-ea"/>
              </a:rPr>
              <a:t>遼寧</a:t>
            </a:r>
            <a:r>
              <a:rPr lang="en-US" altLang="ko-KR" sz="1600" dirty="0">
                <a:latin typeface="+mn-ea"/>
              </a:rPr>
              <a:t>)</a:t>
            </a:r>
            <a:r>
              <a:rPr lang="ko-KR" altLang="en-US" sz="1600" dirty="0">
                <a:latin typeface="+mn-ea"/>
              </a:rPr>
              <a:t>성 내 선양</a:t>
            </a:r>
            <a:r>
              <a:rPr lang="en-US" altLang="ko-KR" sz="1600" dirty="0">
                <a:latin typeface="+mn-ea"/>
              </a:rPr>
              <a:t>(</a:t>
            </a:r>
            <a:r>
              <a:rPr lang="ko-KR" altLang="en-US" sz="1600" dirty="0">
                <a:latin typeface="+mn-ea"/>
              </a:rPr>
              <a:t>瀋陽</a:t>
            </a:r>
            <a:r>
              <a:rPr lang="en-US" altLang="ko-KR" sz="1600" dirty="0">
                <a:latin typeface="+mn-ea"/>
              </a:rPr>
              <a:t>), </a:t>
            </a:r>
            <a:r>
              <a:rPr lang="ko-KR" altLang="en-US" sz="1600" dirty="0">
                <a:latin typeface="+mn-ea"/>
              </a:rPr>
              <a:t>다롄</a:t>
            </a:r>
            <a:r>
              <a:rPr lang="en-US" altLang="ko-KR" sz="1600" dirty="0">
                <a:latin typeface="+mn-ea"/>
              </a:rPr>
              <a:t>(</a:t>
            </a:r>
            <a:r>
              <a:rPr lang="ko-KR" altLang="en-US" sz="1600" dirty="0">
                <a:latin typeface="+mn-ea"/>
              </a:rPr>
              <a:t>大連</a:t>
            </a:r>
            <a:r>
              <a:rPr lang="en-US" altLang="ko-KR" sz="1600" dirty="0">
                <a:latin typeface="+mn-ea"/>
              </a:rPr>
              <a:t>) </a:t>
            </a:r>
            <a:r>
              <a:rPr lang="ko-KR" altLang="en-US" sz="1600" dirty="0">
                <a:latin typeface="+mn-ea"/>
              </a:rPr>
              <a:t>등 한반도와 직간접적으로 연계돼 있는 동북</a:t>
            </a:r>
            <a:r>
              <a:rPr lang="en-US" altLang="ko-KR" sz="1600" dirty="0">
                <a:latin typeface="+mn-ea"/>
              </a:rPr>
              <a:t>3</a:t>
            </a:r>
            <a:r>
              <a:rPr lang="ko-KR" altLang="en-US" sz="1600" dirty="0">
                <a:latin typeface="+mn-ea"/>
              </a:rPr>
              <a:t>성에 거주하는 사람들을 중심으로 방북 중국인 관광객 수가 급증하기 시작하여 매월 </a:t>
            </a:r>
            <a:r>
              <a:rPr lang="en-US" altLang="ko-KR" sz="1600" dirty="0">
                <a:latin typeface="+mn-ea"/>
              </a:rPr>
              <a:t>1,000~2,000</a:t>
            </a:r>
            <a:r>
              <a:rPr lang="ko-KR" altLang="en-US" sz="1600" dirty="0">
                <a:latin typeface="+mn-ea"/>
              </a:rPr>
              <a:t>명 정도가 평양을 방문하고 있는 것으로 </a:t>
            </a:r>
            <a:r>
              <a:rPr lang="ko-KR" altLang="en-US" sz="1600" dirty="0" smtClean="0">
                <a:latin typeface="+mn-ea"/>
              </a:rPr>
              <a:t>집계</a:t>
            </a:r>
            <a:endParaRPr lang="ko-KR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9074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4007</TotalTime>
  <Words>1562</Words>
  <Application>Microsoft Office PowerPoint</Application>
  <PresentationFormat>화면 슬라이드 쇼(4:3)</PresentationFormat>
  <Paragraphs>158</Paragraphs>
  <Slides>21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31" baseType="lpstr">
      <vt:lpstr>굴림</vt:lpstr>
      <vt:lpstr>Arial</vt:lpstr>
      <vt:lpstr>Calibri</vt:lpstr>
      <vt:lpstr>-윤고딕330</vt:lpstr>
      <vt:lpstr>Calibri Light</vt:lpstr>
      <vt:lpstr>맑은 고딕</vt:lpstr>
      <vt:lpstr>나눔바른고딕</vt:lpstr>
      <vt:lpstr>HY견고딕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윤상림</dc:creator>
  <cp:lastModifiedBy>User</cp:lastModifiedBy>
  <cp:revision>255</cp:revision>
  <cp:lastPrinted>2018-10-10T06:41:30Z</cp:lastPrinted>
  <dcterms:created xsi:type="dcterms:W3CDTF">2017-12-10T12:29:58Z</dcterms:created>
  <dcterms:modified xsi:type="dcterms:W3CDTF">2019-01-01T07:55:10Z</dcterms:modified>
</cp:coreProperties>
</file>