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1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291" r:id="rId4"/>
    <p:sldId id="288" r:id="rId5"/>
    <p:sldId id="298" r:id="rId6"/>
    <p:sldId id="293" r:id="rId7"/>
    <p:sldId id="299" r:id="rId8"/>
    <p:sldId id="300" r:id="rId9"/>
    <p:sldId id="301" r:id="rId10"/>
    <p:sldId id="302" r:id="rId11"/>
    <p:sldId id="303" r:id="rId12"/>
    <p:sldId id="304" r:id="rId13"/>
    <p:sldId id="305" r:id="rId14"/>
    <p:sldId id="297" r:id="rId15"/>
    <p:sldId id="292" r:id="rId16"/>
    <p:sldId id="287" r:id="rId17"/>
    <p:sldId id="295" r:id="rId18"/>
    <p:sldId id="294" r:id="rId19"/>
    <p:sldId id="296" r:id="rId20"/>
    <p:sldId id="306" r:id="rId21"/>
    <p:sldId id="307" r:id="rId22"/>
    <p:sldId id="308" r:id="rId23"/>
    <p:sldId id="309" r:id="rId24"/>
  </p:sldIdLst>
  <p:sldSz cx="9144000" cy="6858000" type="screen4x3"/>
  <p:notesSz cx="6858000" cy="9144000"/>
  <p:custDataLst>
    <p:tags r:id="rId27"/>
  </p:custDataLst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HY헤드라인M" pitchFamily="18" charset="-127"/>
        <a:ea typeface="HY헤드라인M" pitchFamily="18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HY헤드라인M" pitchFamily="18" charset="-127"/>
        <a:ea typeface="HY헤드라인M" pitchFamily="18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HY헤드라인M" pitchFamily="18" charset="-127"/>
        <a:ea typeface="HY헤드라인M" pitchFamily="18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HY헤드라인M" pitchFamily="18" charset="-127"/>
        <a:ea typeface="HY헤드라인M" pitchFamily="18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HY헤드라인M" pitchFamily="18" charset="-127"/>
        <a:ea typeface="HY헤드라인M" pitchFamily="18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HY헤드라인M" pitchFamily="18" charset="-127"/>
        <a:ea typeface="HY헤드라인M" pitchFamily="18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HY헤드라인M" pitchFamily="18" charset="-127"/>
        <a:ea typeface="HY헤드라인M" pitchFamily="18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HY헤드라인M" pitchFamily="18" charset="-127"/>
        <a:ea typeface="HY헤드라인M" pitchFamily="18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HY헤드라인M" pitchFamily="18" charset="-127"/>
        <a:ea typeface="HY헤드라인M" pitchFamily="18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300">
          <p15:clr>
            <a:srgbClr val="A4A3A4"/>
          </p15:clr>
        </p15:guide>
        <p15:guide id="3" pos="2880">
          <p15:clr>
            <a:srgbClr val="A4A3A4"/>
          </p15:clr>
        </p15:guide>
        <p15:guide id="4" pos="5602">
          <p15:clr>
            <a:srgbClr val="A4A3A4"/>
          </p15:clr>
        </p15:guide>
        <p15:guide id="5" pos="15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760000"/>
    <a:srgbClr val="008000"/>
    <a:srgbClr val="33CC33"/>
    <a:srgbClr val="006600"/>
    <a:srgbClr val="2588D9"/>
    <a:srgbClr val="1784E7"/>
    <a:srgbClr val="993300"/>
    <a:srgbClr val="CC00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2382" autoAdjust="0"/>
    <p:restoredTop sz="77911" autoAdjust="0"/>
  </p:normalViewPr>
  <p:slideViewPr>
    <p:cSldViewPr>
      <p:cViewPr varScale="1">
        <p:scale>
          <a:sx n="77" d="100"/>
          <a:sy n="77" d="100"/>
        </p:scale>
        <p:origin x="1061" y="62"/>
      </p:cViewPr>
      <p:guideLst>
        <p:guide orient="horz" pos="4065"/>
        <p:guide orient="horz" pos="300"/>
        <p:guide pos="2880"/>
        <p:guide pos="5602"/>
        <p:guide pos="15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5" d="100"/>
          <a:sy n="75" d="100"/>
        </p:scale>
        <p:origin x="2938" y="53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18B511-B175-48FC-A45C-6720E613E4A4}" type="datetimeFigureOut">
              <a:rPr lang="ko-KR" altLang="en-US" smtClean="0"/>
              <a:t>2019-12-16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E5E55C-9304-447C-97C2-96132B0F626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183828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2C2966-518C-47AF-B471-F3733051D8D7}" type="datetimeFigureOut">
              <a:rPr lang="ko-KR" altLang="en-US" smtClean="0"/>
              <a:pPr/>
              <a:t>2019-12-16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84FF9C-D2EB-4706-827D-A1B8DE83F71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451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4FF9C-D2EB-4706-827D-A1B8DE83F710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520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4FF9C-D2EB-4706-827D-A1B8DE83F710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89836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4FF9C-D2EB-4706-827D-A1B8DE83F710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31487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4FF9C-D2EB-4706-827D-A1B8DE83F710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58869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4FF9C-D2EB-4706-827D-A1B8DE83F710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41022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4FF9C-D2EB-4706-827D-A1B8DE83F710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46873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4FF9C-D2EB-4706-827D-A1B8DE83F710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15588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4FF9C-D2EB-4706-827D-A1B8DE83F710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46793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4FF9C-D2EB-4706-827D-A1B8DE83F710}" type="slidenum">
              <a:rPr lang="ko-KR" altLang="en-US" smtClean="0"/>
              <a:pPr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91739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4FF9C-D2EB-4706-827D-A1B8DE83F710}" type="slidenum">
              <a:rPr lang="ko-KR" altLang="en-US" smtClean="0"/>
              <a:pPr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36208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4FF9C-D2EB-4706-827D-A1B8DE83F710}" type="slidenum">
              <a:rPr lang="ko-KR" altLang="en-US" smtClean="0"/>
              <a:pPr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27441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4FF9C-D2EB-4706-827D-A1B8DE83F710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373187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4FF9C-D2EB-4706-827D-A1B8DE83F710}" type="slidenum">
              <a:rPr lang="ko-KR" altLang="en-US" smtClean="0"/>
              <a:pPr/>
              <a:t>23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79465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4FF9C-D2EB-4706-827D-A1B8DE83F710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12442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전문가의 추정과 탈북자들의 증인을 바탕으로 한 북한의 사이버 전쟁 조직에 관한 구성도이다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북한의 사이버 전쟁 </a:t>
            </a:r>
            <a:r>
              <a:rPr lang="ko-KR" alt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조직도에</a:t>
            </a:r>
            <a:r>
              <a:rPr lang="ko-KR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관해 가장 주목해야 할 것은 국방위원회가 통제하는 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GBR</a:t>
            </a:r>
            <a:r>
              <a:rPr lang="ko-KR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에 해킹 유닛이 부착되어 있다는 점이다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앞서 언급 한 바와 같이 한국의 검찰청과 국가 정보원은 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GBR</a:t>
            </a:r>
            <a:r>
              <a:rPr lang="ko-KR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의 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121 </a:t>
            </a:r>
            <a:r>
              <a:rPr lang="ko-KR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부대를 수많은 사이버 공격의 주요 용의자로 지정했다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한편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북한 사이버 전사의 총 수는 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6,800 </a:t>
            </a:r>
            <a:r>
              <a:rPr lang="ko-KR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명에 이르렀으며 </a:t>
            </a:r>
            <a:r>
              <a:rPr lang="ko-KR" alt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김흥광과</a:t>
            </a:r>
            <a:r>
              <a:rPr lang="ko-KR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다른 뉴스에 따르면 조만간 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10,000 </a:t>
            </a:r>
            <a:r>
              <a:rPr lang="ko-KR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명에 이를 것이라고 한다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4FF9C-D2EB-4706-827D-A1B8DE83F710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54539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4FF9C-D2EB-4706-827D-A1B8DE83F710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06181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4FF9C-D2EB-4706-827D-A1B8DE83F710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86415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4FF9C-D2EB-4706-827D-A1B8DE83F710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09769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4FF9C-D2EB-4706-827D-A1B8DE83F710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43709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4FF9C-D2EB-4706-827D-A1B8DE83F710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161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14819" y="5984664"/>
            <a:ext cx="3386337" cy="365125"/>
          </a:xfrm>
          <a:prstGeom prst="rect">
            <a:avLst/>
          </a:prstGeom>
        </p:spPr>
        <p:txBody>
          <a:bodyPr/>
          <a:lstStyle>
            <a:lvl1pPr algn="r">
              <a:defRPr sz="1100"/>
            </a:lvl1pPr>
          </a:lstStyle>
          <a:p>
            <a:r>
              <a:rPr lang="ko-KR" altLang="en-US" dirty="0" smtClean="0"/>
              <a:t>강릉원주대학교 소프트웨어학과</a:t>
            </a:r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30595" y="5984665"/>
            <a:ext cx="867924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r>
              <a:rPr lang="en-US" altLang="ko-KR" dirty="0" smtClean="0"/>
              <a:t>-</a:t>
            </a:r>
            <a:fld id="{2C402E74-3367-4DCB-ACBC-AA6D726AB983}" type="slidenum">
              <a:rPr lang="ko-KR" altLang="en-US" smtClean="0"/>
              <a:pPr/>
              <a:t>‹#›</a:t>
            </a:fld>
            <a:r>
              <a:rPr lang="en-US" altLang="ko-KR" dirty="0" smtClean="0"/>
              <a:t>-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977843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/>
          <a:lstStyle/>
          <a:p>
            <a:fld id="{AA23A90A-5478-4D5E-AB8A-009199D0C585}" type="datetime1">
              <a:rPr lang="ko-KR" altLang="en-US" smtClean="0"/>
              <a:pPr/>
              <a:t>2019-12-16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/>
              <a:t>강릉원주대학교 소프트웨어학과</a:t>
            </a:r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/>
          <a:lstStyle/>
          <a:p>
            <a:fld id="{2C402E74-3367-4DCB-ACBC-AA6D726AB98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96377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/>
          <a:lstStyle/>
          <a:p>
            <a:fld id="{97B7097B-3400-4C0A-908F-367CBF9076FB}" type="datetime1">
              <a:rPr lang="ko-KR" altLang="en-US" smtClean="0"/>
              <a:pPr/>
              <a:t>2019-12-16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/>
              <a:t>강릉원주대학교 소프트웨어학과</a:t>
            </a:r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/>
          <a:lstStyle/>
          <a:p>
            <a:fld id="{2C402E74-3367-4DCB-ACBC-AA6D726AB98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44843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/>
          <a:lstStyle/>
          <a:p>
            <a:fld id="{754AE2AA-FB4D-436C-9C9A-137E00B47C42}" type="datetime1">
              <a:rPr lang="ko-KR" altLang="en-US" smtClean="0"/>
              <a:pPr/>
              <a:t>2019-12-16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/>
              <a:t>강릉원주대학교 소프트웨어학과</a:t>
            </a:r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/>
          <a:lstStyle/>
          <a:p>
            <a:fld id="{2C402E74-3367-4DCB-ACBC-AA6D726AB98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326688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/>
          <a:lstStyle/>
          <a:p>
            <a:fld id="{C2BFE650-8C04-4C0A-A83F-4790ECE4728D}" type="datetime1">
              <a:rPr lang="ko-KR" altLang="en-US" smtClean="0"/>
              <a:pPr/>
              <a:t>2019-12-16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/>
              <a:t>강릉원주대학교 소프트웨어학과</a:t>
            </a:r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/>
          <a:lstStyle/>
          <a:p>
            <a:fld id="{2C402E74-3367-4DCB-ACBC-AA6D726AB98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89321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인용문 있는 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/>
          <a:lstStyle/>
          <a:p>
            <a:fld id="{C51F3A8B-3CAB-4DE0-BF07-FE8A4FD9C320}" type="datetime1">
              <a:rPr lang="ko-KR" altLang="en-US" smtClean="0"/>
              <a:pPr/>
              <a:t>2019-12-16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/>
              <a:t>강릉원주대학교 소프트웨어학과</a:t>
            </a:r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/>
          <a:lstStyle/>
          <a:p>
            <a:fld id="{2C402E74-3367-4DCB-ACBC-AA6D726AB98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208107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참 또는 거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/>
          <a:lstStyle/>
          <a:p>
            <a:fld id="{75E9960E-13CB-4B76-8FE1-72F01D45A600}" type="datetime1">
              <a:rPr lang="ko-KR" altLang="en-US" smtClean="0"/>
              <a:pPr/>
              <a:t>2019-12-16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/>
              <a:t>강릉원주대학교 소프트웨어학과</a:t>
            </a:r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/>
          <a:lstStyle/>
          <a:p>
            <a:fld id="{2C402E74-3367-4DCB-ACBC-AA6D726AB98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61485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/>
          <a:lstStyle/>
          <a:p>
            <a:fld id="{F3B18F0A-EC6E-4719-B81C-E4C223255213}" type="datetime1">
              <a:rPr lang="ko-KR" altLang="en-US" smtClean="0"/>
              <a:pPr/>
              <a:t>2019-12-16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/>
              <a:t>강릉원주대학교 소프트웨어학과</a:t>
            </a:r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/>
          <a:lstStyle/>
          <a:p>
            <a:fld id="{2C402E74-3367-4DCB-ACBC-AA6D726AB98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38913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  <a:prstGeom prst="rect">
            <a:avLst/>
          </a:prstGeom>
        </p:spPr>
        <p:txBody>
          <a:bodyPr vert="eaVert" anchor="ctr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/>
          <a:lstStyle/>
          <a:p>
            <a:fld id="{CE7C0D3E-7A55-4089-A342-49CD885CF78D}" type="datetime1">
              <a:rPr lang="ko-KR" altLang="en-US" smtClean="0"/>
              <a:pPr/>
              <a:t>2019-12-16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/>
              <a:t>강릉원주대학교 소프트웨어학과</a:t>
            </a:r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/>
          <a:lstStyle/>
          <a:p>
            <a:fld id="{2C402E74-3367-4DCB-ACBC-AA6D726AB98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8585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98967" y="6088990"/>
            <a:ext cx="3458345" cy="365125"/>
          </a:xfrm>
          <a:prstGeom prst="rect">
            <a:avLst/>
          </a:prstGeom>
        </p:spPr>
        <p:txBody>
          <a:bodyPr/>
          <a:lstStyle>
            <a:lvl1pPr algn="r">
              <a:defRPr sz="1100"/>
            </a:lvl1pPr>
          </a:lstStyle>
          <a:p>
            <a:r>
              <a:rPr lang="ko-KR" altLang="en-US" dirty="0" smtClean="0"/>
              <a:t>강릉원주대학교 소프트웨어학과</a:t>
            </a:r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5658" y="6088211"/>
            <a:ext cx="867924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r>
              <a:rPr lang="en-US" altLang="ko-KR" dirty="0" smtClean="0"/>
              <a:t>-</a:t>
            </a:r>
            <a:fld id="{2C402E74-3367-4DCB-ACBC-AA6D726AB983}" type="slidenum">
              <a:rPr lang="ko-KR" altLang="en-US" smtClean="0"/>
              <a:pPr/>
              <a:t>‹#›</a:t>
            </a:fld>
            <a:r>
              <a:rPr lang="en-US" altLang="ko-KR" dirty="0" smtClean="0"/>
              <a:t>-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13247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  <a:prstGeom prst="rect">
            <a:avLst/>
          </a:prstGeo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/>
          <a:lstStyle/>
          <a:p>
            <a:fld id="{06C902B3-ED5B-4BBB-B37B-50D6A02313EE}" type="datetime1">
              <a:rPr lang="ko-KR" altLang="en-US" smtClean="0"/>
              <a:pPr/>
              <a:t>2019-12-16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/>
              <a:t>강릉원주대학교 소프트웨어학과</a:t>
            </a:r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/>
          <a:lstStyle/>
          <a:p>
            <a:fld id="{2C402E74-3367-4DCB-ACBC-AA6D726AB98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5570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2727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/>
          <a:lstStyle/>
          <a:p>
            <a:fld id="{7231AD2F-78ED-4ABF-9EA2-AB47ED4D0ABC}" type="datetime1">
              <a:rPr lang="ko-KR" altLang="en-US" smtClean="0"/>
              <a:pPr/>
              <a:t>2019-12-16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/>
              <a:t>강릉원주대학교 소프트웨어학과</a:t>
            </a:r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/>
          <a:lstStyle/>
          <a:p>
            <a:fld id="{2C402E74-3367-4DCB-ACBC-AA6D726AB98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23808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/>
          <a:lstStyle/>
          <a:p>
            <a:fld id="{41216B52-B343-463D-9106-7ACF01404069}" type="datetime1">
              <a:rPr lang="ko-KR" altLang="en-US" smtClean="0"/>
              <a:pPr/>
              <a:t>2019-12-16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/>
              <a:t>강릉원주대학교 소프트웨어학과</a:t>
            </a:r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/>
          <a:lstStyle/>
          <a:p>
            <a:fld id="{2C402E74-3367-4DCB-ACBC-AA6D726AB98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6116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/>
          <a:lstStyle/>
          <a:p>
            <a:fld id="{05636D01-ADAD-42C1-B1A2-64ABF7C74043}" type="datetime1">
              <a:rPr lang="ko-KR" altLang="en-US" smtClean="0"/>
              <a:pPr/>
              <a:t>2019-12-16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/>
              <a:t>강릉원주대학교 소프트웨어학과</a:t>
            </a:r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/>
          <a:lstStyle/>
          <a:p>
            <a:fld id="{2C402E74-3367-4DCB-ACBC-AA6D726AB98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2197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/>
          <a:lstStyle/>
          <a:p>
            <a:fld id="{D0A0D975-9F93-4333-8060-5BC028FCA0F7}" type="datetime1">
              <a:rPr lang="ko-KR" altLang="en-US" smtClean="0"/>
              <a:pPr/>
              <a:t>2019-12-16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/>
              <a:t>강릉원주대학교 소프트웨어학과</a:t>
            </a:r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/>
          <a:lstStyle/>
          <a:p>
            <a:fld id="{2C402E74-3367-4DCB-ACBC-AA6D726AB98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2831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/>
          <a:lstStyle/>
          <a:p>
            <a:fld id="{E172B1CA-F738-4738-B98F-0105B2D43F9F}" type="datetime1">
              <a:rPr lang="ko-KR" altLang="en-US" smtClean="0"/>
              <a:pPr/>
              <a:t>2019-12-16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 smtClean="0"/>
              <a:t>강릉원주대학교 소프트웨어학과</a:t>
            </a:r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/>
          <a:lstStyle/>
          <a:p>
            <a:fld id="{2C402E74-3367-4DCB-ACBC-AA6D726AB98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82535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</p:spTree>
    <p:extLst>
      <p:ext uri="{BB962C8B-B14F-4D97-AF65-F5344CB8AC3E}">
        <p14:creationId xmlns:p14="http://schemas.microsoft.com/office/powerpoint/2010/main" val="3349725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18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  <p:sldLayoutId id="2147483715" r:id="rId15"/>
    <p:sldLayoutId id="2147483716" r:id="rId16"/>
    <p:sldLayoutId id="2147483717" r:id="rId17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1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3568" y="1628800"/>
            <a:ext cx="6393733" cy="720080"/>
          </a:xfrm>
        </p:spPr>
        <p:txBody>
          <a:bodyPr/>
          <a:lstStyle/>
          <a:p>
            <a:r>
              <a:rPr lang="ko-KR" altLang="en-US" sz="3200" dirty="0" smtClean="0"/>
              <a:t>북한의 해킹 사례와 대응 방안</a:t>
            </a:r>
            <a:endParaRPr lang="ko-KR" alt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483768" y="5151498"/>
            <a:ext cx="4752528" cy="869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dirty="0" smtClean="0">
                <a:latin typeface="+mj-ea"/>
                <a:ea typeface="+mj-ea"/>
              </a:rPr>
              <a:t>강릉원주대학교</a:t>
            </a:r>
            <a:endParaRPr lang="en-US" altLang="ko-KR" dirty="0" smtClean="0">
              <a:latin typeface="+mj-ea"/>
              <a:ea typeface="+mj-ea"/>
            </a:endParaRPr>
          </a:p>
          <a:p>
            <a:pPr algn="ctr">
              <a:lnSpc>
                <a:spcPct val="150000"/>
              </a:lnSpc>
            </a:pPr>
            <a:r>
              <a:rPr lang="ko-KR" altLang="en-US" dirty="0" smtClean="0">
                <a:latin typeface="+mj-ea"/>
                <a:ea typeface="+mj-ea"/>
              </a:rPr>
              <a:t>소프트웨어학과 이재길</a:t>
            </a:r>
            <a:endParaRPr lang="ko-KR" altLang="en-US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731358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4970513" cy="659160"/>
          </a:xfrm>
        </p:spPr>
        <p:txBody>
          <a:bodyPr/>
          <a:lstStyle/>
          <a:p>
            <a:r>
              <a:rPr lang="ko-KR" altLang="en-US" dirty="0" smtClean="0"/>
              <a:t>북한의</a:t>
            </a:r>
            <a:r>
              <a:rPr lang="en-US" altLang="ko-KR" dirty="0" smtClean="0"/>
              <a:t> </a:t>
            </a:r>
            <a:r>
              <a:rPr lang="ko-KR" altLang="en-US" dirty="0" smtClean="0"/>
              <a:t>해킹 사례 </a:t>
            </a:r>
            <a:r>
              <a:rPr lang="en-US" altLang="ko-KR" dirty="0" smtClean="0"/>
              <a:t>- 5</a:t>
            </a:r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z="1200" dirty="0" smtClean="0"/>
              <a:t>강릉원주대학교 컴퓨터공학과</a:t>
            </a:r>
            <a:endParaRPr lang="ko-KR" altLang="en-US" sz="1200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2E74-3367-4DCB-ACBC-AA6D726AB983}" type="slidenum">
              <a:rPr lang="ko-KR" altLang="en-US" smtClean="0"/>
              <a:pPr/>
              <a:t>10</a:t>
            </a:fld>
            <a:endParaRPr lang="ko-KR" altLang="en-US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259632" y="128038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539552" y="4540562"/>
            <a:ext cx="6246440" cy="473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kern="0" dirty="0" smtClean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.</a:t>
            </a:r>
            <a:endParaRPr lang="ko-KR" altLang="en-US" sz="18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5658" y="1481544"/>
            <a:ext cx="6672646" cy="49717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ko-KR" altLang="en-US" sz="2000" dirty="0"/>
              <a:t>소니 </a:t>
            </a:r>
            <a:r>
              <a:rPr lang="ko-KR" altLang="en-US" sz="2000" dirty="0" err="1" smtClean="0"/>
              <a:t>픽쳐스사</a:t>
            </a:r>
            <a:r>
              <a:rPr lang="ko-KR" altLang="en-US" sz="2000" dirty="0" smtClean="0"/>
              <a:t> 해킹 </a:t>
            </a:r>
            <a:endParaRPr lang="en-US" altLang="ko-KR" sz="2000" dirty="0" smtClean="0"/>
          </a:p>
          <a:p>
            <a:endParaRPr lang="en-US" altLang="ko-KR" dirty="0" smtClean="0"/>
          </a:p>
          <a:p>
            <a:pPr marL="285750" indent="-285750">
              <a:buFontTx/>
              <a:buChar char="-"/>
            </a:pPr>
            <a:r>
              <a:rPr lang="en-US" altLang="ko-KR" dirty="0" smtClean="0"/>
              <a:t>2014</a:t>
            </a:r>
            <a:r>
              <a:rPr lang="ko-KR" altLang="en-US" dirty="0"/>
              <a:t>년 </a:t>
            </a:r>
            <a:r>
              <a:rPr lang="en-US" altLang="ko-KR" dirty="0" smtClean="0"/>
              <a:t>11</a:t>
            </a:r>
            <a:r>
              <a:rPr lang="ko-KR" altLang="en-US" dirty="0"/>
              <a:t>월 북한이 소니 </a:t>
            </a:r>
            <a:r>
              <a:rPr lang="ko-KR" altLang="en-US" dirty="0" err="1"/>
              <a:t>픽쳐스를</a:t>
            </a:r>
            <a:r>
              <a:rPr lang="ko-KR" altLang="en-US" dirty="0"/>
              <a:t> 해킹한 사건이 발생했다</a:t>
            </a:r>
            <a:r>
              <a:rPr lang="en-US" altLang="ko-KR" dirty="0"/>
              <a:t>. </a:t>
            </a:r>
            <a:r>
              <a:rPr lang="ko-KR" altLang="en-US" dirty="0"/>
              <a:t>이는 북한 김정은 노동당 위원장을 희화화한 영화 </a:t>
            </a:r>
            <a:r>
              <a:rPr lang="en-US" altLang="ko-KR" dirty="0"/>
              <a:t>'</a:t>
            </a:r>
            <a:r>
              <a:rPr lang="ko-KR" altLang="en-US" dirty="0"/>
              <a:t>인터뷰</a:t>
            </a:r>
            <a:r>
              <a:rPr lang="en-US" altLang="ko-KR" dirty="0"/>
              <a:t>'</a:t>
            </a:r>
            <a:r>
              <a:rPr lang="ko-KR" altLang="en-US" dirty="0"/>
              <a:t>를 제작한 소니 </a:t>
            </a:r>
            <a:r>
              <a:rPr lang="ko-KR" altLang="en-US" dirty="0" err="1"/>
              <a:t>픽쳐스가</a:t>
            </a:r>
            <a:r>
              <a:rPr lang="ko-KR" altLang="en-US" dirty="0"/>
              <a:t> 해킹을 당해 회사 내부 자료가 유출되는 사건이 있었다</a:t>
            </a:r>
            <a:r>
              <a:rPr lang="en-US" altLang="ko-KR" dirty="0"/>
              <a:t>. </a:t>
            </a:r>
            <a:r>
              <a:rPr lang="ko-KR" altLang="en-US" dirty="0"/>
              <a:t>이로 인하여 소니에서 제작한 </a:t>
            </a:r>
            <a:r>
              <a:rPr lang="ko-KR" altLang="en-US" dirty="0" err="1"/>
              <a:t>미개봉</a:t>
            </a:r>
            <a:r>
              <a:rPr lang="ko-KR" altLang="en-US" dirty="0"/>
              <a:t> 영화가 유출되었고 임직원들의 연봉 자료까지 공개됐다</a:t>
            </a:r>
            <a:r>
              <a:rPr lang="en-US" altLang="ko-KR" dirty="0"/>
              <a:t>. </a:t>
            </a:r>
            <a:endParaRPr lang="en-US" altLang="ko-KR" dirty="0" smtClean="0"/>
          </a:p>
          <a:p>
            <a:pPr marL="285750" indent="-285750">
              <a:buFontTx/>
              <a:buChar char="-"/>
            </a:pPr>
            <a:endParaRPr lang="en-US" altLang="ko-KR" dirty="0"/>
          </a:p>
          <a:p>
            <a:pPr marL="285750" indent="-285750">
              <a:buFontTx/>
              <a:buChar char="-"/>
            </a:pPr>
            <a:r>
              <a:rPr lang="en-US" altLang="ko-KR" dirty="0" smtClean="0"/>
              <a:t>2015</a:t>
            </a:r>
            <a:r>
              <a:rPr lang="ko-KR" altLang="en-US" dirty="0"/>
              <a:t>년 </a:t>
            </a:r>
            <a:r>
              <a:rPr lang="en-US" altLang="ko-KR" dirty="0"/>
              <a:t>1</a:t>
            </a:r>
            <a:r>
              <a:rPr lang="ko-KR" altLang="en-US" dirty="0"/>
              <a:t>월</a:t>
            </a:r>
            <a:r>
              <a:rPr lang="en-US" altLang="ko-KR" dirty="0"/>
              <a:t>, </a:t>
            </a:r>
            <a:r>
              <a:rPr lang="ko-KR" altLang="en-US" dirty="0"/>
              <a:t>제임스 </a:t>
            </a:r>
            <a:r>
              <a:rPr lang="ko-KR" altLang="en-US" dirty="0" err="1"/>
              <a:t>코미</a:t>
            </a:r>
            <a:r>
              <a:rPr lang="ko-KR" altLang="en-US" dirty="0"/>
              <a:t> 당시 </a:t>
            </a:r>
            <a:r>
              <a:rPr lang="en-US" altLang="ko-KR" dirty="0"/>
              <a:t>FBI </a:t>
            </a:r>
            <a:r>
              <a:rPr lang="ko-KR" altLang="en-US" dirty="0"/>
              <a:t>국장은 북한이 소니 </a:t>
            </a:r>
            <a:r>
              <a:rPr lang="ko-KR" altLang="en-US" dirty="0" err="1"/>
              <a:t>픽쳐스</a:t>
            </a:r>
            <a:r>
              <a:rPr lang="ko-KR" altLang="en-US" dirty="0"/>
              <a:t> 해킹에 연관됐다는 결정적인 증거를 확인했다고 말했다</a:t>
            </a:r>
            <a:r>
              <a:rPr lang="en-US" altLang="ko-KR" dirty="0"/>
              <a:t>. </a:t>
            </a:r>
            <a:r>
              <a:rPr lang="ko-KR" altLang="en-US" dirty="0"/>
              <a:t>해커들이 가끔씩 접속한 지역의 </a:t>
            </a:r>
            <a:r>
              <a:rPr lang="en-US" altLang="ko-KR" dirty="0"/>
              <a:t>IP </a:t>
            </a:r>
            <a:r>
              <a:rPr lang="ko-KR" altLang="en-US" dirty="0"/>
              <a:t>주소를 숨기지 못한 경우가 있었는데 이렇게 드러난 </a:t>
            </a:r>
            <a:r>
              <a:rPr lang="en-US" altLang="ko-KR" dirty="0"/>
              <a:t>IP </a:t>
            </a:r>
            <a:r>
              <a:rPr lang="ko-KR" altLang="en-US" dirty="0"/>
              <a:t>주소는 북한만 쓰는 것이란 주장이다</a:t>
            </a:r>
            <a:r>
              <a:rPr lang="en-US" altLang="ko-KR" dirty="0" smtClean="0"/>
              <a:t>.</a:t>
            </a:r>
          </a:p>
          <a:p>
            <a:pPr marL="285750" indent="-285750">
              <a:buFontTx/>
              <a:buChar char="-"/>
            </a:pPr>
            <a:endParaRPr lang="en-US" altLang="ko-KR" dirty="0"/>
          </a:p>
          <a:p>
            <a:pPr marL="285750" indent="-285750">
              <a:buFontTx/>
              <a:buChar char="-"/>
            </a:pPr>
            <a:r>
              <a:rPr lang="en-US" altLang="ko-KR" dirty="0" smtClean="0"/>
              <a:t> </a:t>
            </a:r>
            <a:r>
              <a:rPr lang="ko-KR" altLang="en-US" dirty="0"/>
              <a:t>해킹 방법으로는 </a:t>
            </a:r>
            <a:r>
              <a:rPr lang="en-US" altLang="ko-KR" dirty="0"/>
              <a:t>MBR </a:t>
            </a:r>
            <a:r>
              <a:rPr lang="ko-KR" altLang="en-US" dirty="0"/>
              <a:t>와이퍼 공격 방법을 통해 시도하였다</a:t>
            </a:r>
            <a:r>
              <a:rPr lang="en-US" altLang="ko-KR" dirty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62061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4970513" cy="659160"/>
          </a:xfrm>
        </p:spPr>
        <p:txBody>
          <a:bodyPr/>
          <a:lstStyle/>
          <a:p>
            <a:r>
              <a:rPr lang="ko-KR" altLang="en-US" dirty="0" smtClean="0"/>
              <a:t>북한의</a:t>
            </a:r>
            <a:r>
              <a:rPr lang="en-US" altLang="ko-KR" dirty="0" smtClean="0"/>
              <a:t> </a:t>
            </a:r>
            <a:r>
              <a:rPr lang="ko-KR" altLang="en-US" dirty="0" smtClean="0"/>
              <a:t>해킹 사례 </a:t>
            </a:r>
            <a:r>
              <a:rPr lang="en-US" altLang="ko-KR" dirty="0" smtClean="0"/>
              <a:t>- 6</a:t>
            </a:r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z="1200" dirty="0" smtClean="0"/>
              <a:t>강릉원주대학교 컴퓨터공학과</a:t>
            </a:r>
            <a:endParaRPr lang="ko-KR" altLang="en-US" sz="1200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2E74-3367-4DCB-ACBC-AA6D726AB983}" type="slidenum">
              <a:rPr lang="ko-KR" altLang="en-US" smtClean="0"/>
              <a:pPr/>
              <a:t>11</a:t>
            </a:fld>
            <a:endParaRPr lang="ko-KR" altLang="en-US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259632" y="128038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539552" y="4540562"/>
            <a:ext cx="6246440" cy="473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kern="0" dirty="0" smtClean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.</a:t>
            </a:r>
            <a:endParaRPr lang="ko-KR" altLang="en-US" sz="18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5658" y="1481544"/>
            <a:ext cx="6669603" cy="49717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ko-KR" altLang="en-US" sz="2000" dirty="0"/>
              <a:t>한국 수력 및 원자력 </a:t>
            </a:r>
            <a:r>
              <a:rPr lang="ko-KR" altLang="en-US" sz="2000" dirty="0" smtClean="0"/>
              <a:t>정보시스템에 사이버 </a:t>
            </a:r>
            <a:r>
              <a:rPr lang="ko-KR" altLang="en-US" sz="2000" dirty="0"/>
              <a:t>공격 시도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sz="1600" dirty="0" smtClean="0"/>
              <a:t>- 2014</a:t>
            </a:r>
            <a:r>
              <a:rPr lang="ko-KR" altLang="en-US" sz="1600" dirty="0"/>
              <a:t>년 </a:t>
            </a:r>
            <a:r>
              <a:rPr lang="en-US" altLang="ko-KR" sz="1600" dirty="0"/>
              <a:t>12</a:t>
            </a:r>
            <a:r>
              <a:rPr lang="ko-KR" altLang="en-US" sz="1600" dirty="0"/>
              <a:t>월</a:t>
            </a:r>
            <a:r>
              <a:rPr lang="en-US" altLang="ko-KR" sz="1600" dirty="0"/>
              <a:t>, </a:t>
            </a:r>
            <a:r>
              <a:rPr lang="ko-KR" altLang="en-US" sz="1600" dirty="0"/>
              <a:t>한국 원자력 발전소 기업인 한국 수력 및 원자력 정보 시스템에 대한 사이버 공격 시도가 있었으며 </a:t>
            </a:r>
            <a:r>
              <a:rPr lang="en-US" altLang="ko-KR" sz="1600" dirty="0"/>
              <a:t>'</a:t>
            </a:r>
            <a:r>
              <a:rPr lang="ko-KR" altLang="en-US" sz="1600" dirty="0"/>
              <a:t>원전반대그룹</a:t>
            </a:r>
            <a:r>
              <a:rPr lang="en-US" altLang="ko-KR" sz="1600" dirty="0"/>
              <a:t>'</a:t>
            </a:r>
            <a:r>
              <a:rPr lang="ko-KR" altLang="en-US" sz="1600" dirty="0"/>
              <a:t>의 대외비 문서 유출 사건이 발생했다</a:t>
            </a:r>
            <a:r>
              <a:rPr lang="en-US" altLang="ko-KR" sz="1600" dirty="0"/>
              <a:t>. </a:t>
            </a:r>
            <a:r>
              <a:rPr lang="ko-KR" altLang="en-US" sz="1600" dirty="0"/>
              <a:t>그들은 데이터 절도 및 </a:t>
            </a:r>
            <a:r>
              <a:rPr lang="en-US" altLang="ko-KR" sz="1600" dirty="0"/>
              <a:t>MBR </a:t>
            </a:r>
            <a:r>
              <a:rPr lang="ko-KR" altLang="en-US" sz="1600" dirty="0"/>
              <a:t>와이퍼 공격을 시도했다</a:t>
            </a:r>
            <a:r>
              <a:rPr lang="en-US" altLang="ko-KR" sz="1600" dirty="0"/>
              <a:t>. </a:t>
            </a:r>
            <a:r>
              <a:rPr lang="ko-KR" altLang="en-US" sz="1600" dirty="0"/>
              <a:t>이는 한국수력원자력</a:t>
            </a:r>
            <a:r>
              <a:rPr lang="en-US" altLang="ko-KR" sz="1600" dirty="0"/>
              <a:t>(</a:t>
            </a:r>
            <a:r>
              <a:rPr lang="ko-KR" altLang="en-US" sz="1600" dirty="0"/>
              <a:t>한수원</a:t>
            </a:r>
            <a:r>
              <a:rPr lang="en-US" altLang="ko-KR" sz="1600" dirty="0"/>
              <a:t>)</a:t>
            </a:r>
            <a:r>
              <a:rPr lang="ko-KR" altLang="en-US" sz="1600" dirty="0"/>
              <a:t>의 직원 이메일을 통해 악성코드를 유포하려고 시도하였으며 이후 </a:t>
            </a:r>
            <a:r>
              <a:rPr lang="en-US" altLang="ko-KR" sz="1600" dirty="0"/>
              <a:t>'</a:t>
            </a:r>
            <a:r>
              <a:rPr lang="ko-KR" altLang="en-US" sz="1600" dirty="0"/>
              <a:t>원전반대그룹</a:t>
            </a:r>
            <a:r>
              <a:rPr lang="en-US" altLang="ko-KR" sz="1600" dirty="0"/>
              <a:t>'</a:t>
            </a:r>
            <a:r>
              <a:rPr lang="ko-KR" altLang="en-US" sz="1600" dirty="0"/>
              <a:t>을 자칭하는 해커가 블로그와 트위터를 통해 한수원의 내부 자료를 유출했다</a:t>
            </a:r>
            <a:r>
              <a:rPr lang="en-US" altLang="ko-KR" sz="1600" dirty="0"/>
              <a:t>. </a:t>
            </a:r>
            <a:r>
              <a:rPr lang="ko-KR" altLang="en-US" sz="1600" dirty="0"/>
              <a:t>원전반대그룹은 국내 원자력발전소의 설계도를 비롯하여 청와대</a:t>
            </a:r>
            <a:r>
              <a:rPr lang="en-US" altLang="ko-KR" sz="1600" dirty="0"/>
              <a:t>, </a:t>
            </a:r>
            <a:r>
              <a:rPr lang="ko-KR" altLang="en-US" sz="1600" dirty="0"/>
              <a:t>국방부</a:t>
            </a:r>
            <a:r>
              <a:rPr lang="en-US" altLang="ko-KR" sz="1600" dirty="0"/>
              <a:t>, </a:t>
            </a:r>
            <a:r>
              <a:rPr lang="ko-KR" altLang="en-US" sz="1600" dirty="0"/>
              <a:t>국정원 문서라고 주장하는 자료까지 공개했다</a:t>
            </a:r>
            <a:r>
              <a:rPr lang="en-US" altLang="ko-KR" sz="1600" dirty="0"/>
              <a:t>. </a:t>
            </a:r>
            <a:r>
              <a:rPr lang="ko-KR" altLang="en-US" sz="1600" dirty="0"/>
              <a:t>당시 공개된 문서 중 하나에는 중국이 북한 지역을 미국</a:t>
            </a:r>
            <a:r>
              <a:rPr lang="en-US" altLang="ko-KR" sz="1600" dirty="0"/>
              <a:t>, </a:t>
            </a:r>
            <a:r>
              <a:rPr lang="ko-KR" altLang="en-US" sz="1600" dirty="0"/>
              <a:t>러시아</a:t>
            </a:r>
            <a:r>
              <a:rPr lang="en-US" altLang="ko-KR" sz="1600" dirty="0"/>
              <a:t>, </a:t>
            </a:r>
            <a:r>
              <a:rPr lang="ko-KR" altLang="en-US" sz="1600" dirty="0"/>
              <a:t>중국</a:t>
            </a:r>
            <a:r>
              <a:rPr lang="en-US" altLang="ko-KR" sz="1600" dirty="0"/>
              <a:t>, </a:t>
            </a:r>
            <a:r>
              <a:rPr lang="ko-KR" altLang="en-US" sz="1600" dirty="0"/>
              <a:t>한국의 </a:t>
            </a:r>
            <a:r>
              <a:rPr lang="en-US" altLang="ko-KR" sz="1600" dirty="0"/>
              <a:t>4</a:t>
            </a:r>
            <a:r>
              <a:rPr lang="ko-KR" altLang="en-US" sz="1600" dirty="0"/>
              <a:t>개국이 분할 통제하는 방안을 제안했다는 내용이 담겨 있어 한국에서 적잖은 파장을 몰고 왔다</a:t>
            </a:r>
            <a:r>
              <a:rPr lang="en-US" altLang="ko-KR" sz="1600" dirty="0"/>
              <a:t>. </a:t>
            </a:r>
            <a:r>
              <a:rPr lang="ko-KR" altLang="en-US" sz="1600" dirty="0"/>
              <a:t>검찰은 해커로 추정되는 인물이 북한 정찰총국 해커가 활동하고 있는 곳으로 알려진 중국 선양</a:t>
            </a:r>
            <a:r>
              <a:rPr lang="en-US" altLang="ko-KR" sz="1600" dirty="0"/>
              <a:t>(</a:t>
            </a:r>
            <a:r>
              <a:rPr lang="ko-KR" altLang="en-US" sz="1600" dirty="0"/>
              <a:t>瀋陽</a:t>
            </a:r>
            <a:r>
              <a:rPr lang="en-US" altLang="ko-KR" sz="1600" dirty="0"/>
              <a:t>)</a:t>
            </a:r>
            <a:r>
              <a:rPr lang="ko-KR" altLang="en-US" sz="1600" dirty="0"/>
              <a:t>시를 비롯한 특정 지역에서 접속했다고 발표했다</a:t>
            </a:r>
            <a:r>
              <a:rPr lang="en-US" altLang="ko-KR" sz="1600" dirty="0"/>
              <a:t>. </a:t>
            </a:r>
            <a:r>
              <a:rPr lang="ko-KR" altLang="en-US" sz="1600" dirty="0"/>
              <a:t>당시 접속 지역으로 확인된 중국 </a:t>
            </a:r>
            <a:r>
              <a:rPr lang="ko-KR" altLang="en-US" sz="1600" dirty="0" err="1"/>
              <a:t>요녕성의</a:t>
            </a:r>
            <a:r>
              <a:rPr lang="ko-KR" altLang="en-US" sz="1600" dirty="0"/>
              <a:t> </a:t>
            </a:r>
            <a:r>
              <a:rPr lang="en-US" altLang="ko-KR" sz="1600" dirty="0"/>
              <a:t>IP</a:t>
            </a:r>
            <a:r>
              <a:rPr lang="ko-KR" altLang="en-US" sz="1600" dirty="0"/>
              <a:t>로 </a:t>
            </a:r>
            <a:r>
              <a:rPr lang="en-US" altLang="ko-KR" sz="1600" dirty="0"/>
              <a:t>2016</a:t>
            </a:r>
            <a:r>
              <a:rPr lang="ko-KR" altLang="en-US" sz="1600" dirty="0"/>
              <a:t>년 </a:t>
            </a:r>
            <a:r>
              <a:rPr lang="en-US" altLang="ko-KR" sz="1600" dirty="0"/>
              <a:t>1</a:t>
            </a:r>
            <a:r>
              <a:rPr lang="ko-KR" altLang="en-US" sz="1600" dirty="0"/>
              <a:t>월에도 청와대를 사칭하는 이메일이 정부기관과 국책연구기관 등에 대량으로 발송된 일이 있었다</a:t>
            </a:r>
            <a:r>
              <a:rPr lang="en-US" altLang="ko-KR" sz="1600" dirty="0"/>
              <a:t>. </a:t>
            </a:r>
            <a:r>
              <a:rPr lang="ko-KR" altLang="en-US" sz="1600" dirty="0"/>
              <a:t>이 사건은 북한이 사이버 공격을 통해 실제적이고 물리적인 피해를 입힐 수 있는 것으로 보였기 때문에 심각한 사건으로 여겨졌다</a:t>
            </a:r>
            <a:r>
              <a:rPr lang="en-US" altLang="ko-KR" sz="1600" dirty="0"/>
              <a:t>. </a:t>
            </a:r>
            <a:endParaRPr lang="ko-KR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83504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4970513" cy="659160"/>
          </a:xfrm>
        </p:spPr>
        <p:txBody>
          <a:bodyPr/>
          <a:lstStyle/>
          <a:p>
            <a:r>
              <a:rPr lang="ko-KR" altLang="en-US" dirty="0" smtClean="0"/>
              <a:t>북한의</a:t>
            </a:r>
            <a:r>
              <a:rPr lang="en-US" altLang="ko-KR" dirty="0" smtClean="0"/>
              <a:t> </a:t>
            </a:r>
            <a:r>
              <a:rPr lang="ko-KR" altLang="en-US" dirty="0" smtClean="0"/>
              <a:t>해킹 사례 </a:t>
            </a:r>
            <a:r>
              <a:rPr lang="en-US" altLang="ko-KR" dirty="0" smtClean="0"/>
              <a:t>- 7</a:t>
            </a:r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z="1200" dirty="0" smtClean="0"/>
              <a:t>강릉원주대학교 컴퓨터공학과</a:t>
            </a:r>
            <a:endParaRPr lang="ko-KR" altLang="en-US" sz="1200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2E74-3367-4DCB-ACBC-AA6D726AB983}" type="slidenum">
              <a:rPr lang="ko-KR" altLang="en-US" smtClean="0"/>
              <a:pPr/>
              <a:t>12</a:t>
            </a:fld>
            <a:endParaRPr lang="ko-KR" altLang="en-US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259632" y="128038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539552" y="4540562"/>
            <a:ext cx="6246440" cy="473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kern="0" dirty="0" smtClean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.</a:t>
            </a:r>
            <a:endParaRPr lang="ko-KR" altLang="en-US" sz="18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5658" y="1481544"/>
            <a:ext cx="6669603" cy="49717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ko-KR" altLang="en-US" sz="2000" dirty="0"/>
              <a:t>스위프트 전산망 </a:t>
            </a:r>
            <a:r>
              <a:rPr lang="ko-KR" altLang="en-US" sz="2000" dirty="0" smtClean="0"/>
              <a:t>해킹</a:t>
            </a:r>
            <a:endParaRPr lang="en-US" altLang="ko-KR" sz="2000" dirty="0" smtClean="0"/>
          </a:p>
          <a:p>
            <a:endParaRPr lang="en-US" altLang="ko-KR" dirty="0" smtClean="0"/>
          </a:p>
          <a:p>
            <a:pPr marL="285750" indent="-285750">
              <a:buFontTx/>
              <a:buChar char="-"/>
            </a:pPr>
            <a:r>
              <a:rPr lang="en-US" altLang="ko-KR" dirty="0" smtClean="0"/>
              <a:t>2016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2</a:t>
            </a:r>
            <a:r>
              <a:rPr lang="ko-KR" altLang="en-US" dirty="0"/>
              <a:t>월 스위프트 전산망 해킹사건이 발생했다</a:t>
            </a:r>
            <a:r>
              <a:rPr lang="en-US" altLang="ko-KR" dirty="0"/>
              <a:t>. </a:t>
            </a:r>
            <a:r>
              <a:rPr lang="ko-KR" altLang="en-US" dirty="0"/>
              <a:t>이 사건은 현재까지 국가 차원에서 사이버공격으로 은행털이를 한 최초의 사례로 알려져 있다</a:t>
            </a:r>
            <a:r>
              <a:rPr lang="en-US" altLang="ko-KR" dirty="0"/>
              <a:t>. </a:t>
            </a:r>
            <a:r>
              <a:rPr lang="ko-KR" altLang="en-US" dirty="0"/>
              <a:t>이는 방글라데시 중앙은행이 뉴욕 연방준비 은행에 예치하고 있던 </a:t>
            </a:r>
            <a:r>
              <a:rPr lang="en-US" altLang="ko-KR" dirty="0"/>
              <a:t>1</a:t>
            </a:r>
            <a:r>
              <a:rPr lang="ko-KR" altLang="en-US" dirty="0"/>
              <a:t>억</a:t>
            </a:r>
            <a:r>
              <a:rPr lang="en-US" altLang="ko-KR" dirty="0"/>
              <a:t>100</a:t>
            </a:r>
            <a:r>
              <a:rPr lang="ko-KR" altLang="en-US" dirty="0"/>
              <a:t>만 달러</a:t>
            </a:r>
            <a:r>
              <a:rPr lang="en-US" altLang="ko-KR" dirty="0"/>
              <a:t>(</a:t>
            </a:r>
            <a:r>
              <a:rPr lang="ko-KR" altLang="en-US" dirty="0"/>
              <a:t>한화 약 </a:t>
            </a:r>
            <a:r>
              <a:rPr lang="en-US" altLang="ko-KR" dirty="0"/>
              <a:t>1167</a:t>
            </a:r>
            <a:r>
              <a:rPr lang="ko-KR" altLang="en-US" dirty="0"/>
              <a:t>억 원</a:t>
            </a:r>
            <a:r>
              <a:rPr lang="en-US" altLang="ko-KR" dirty="0"/>
              <a:t>)</a:t>
            </a:r>
            <a:r>
              <a:rPr lang="ko-KR" altLang="en-US" dirty="0"/>
              <a:t>가 해킹으로 인해 도둑맞은 사건이다</a:t>
            </a:r>
            <a:r>
              <a:rPr lang="en-US" altLang="ko-KR" dirty="0"/>
              <a:t>. </a:t>
            </a:r>
            <a:endParaRPr lang="en-US" altLang="ko-KR" dirty="0" smtClean="0"/>
          </a:p>
          <a:p>
            <a:pPr marL="285750" indent="-285750">
              <a:buFontTx/>
              <a:buChar char="-"/>
            </a:pPr>
            <a:r>
              <a:rPr lang="ko-KR" altLang="en-US" dirty="0" smtClean="0"/>
              <a:t>해커들은 </a:t>
            </a:r>
            <a:r>
              <a:rPr lang="ko-KR" altLang="en-US" dirty="0"/>
              <a:t>방글라데시 중앙은행의 서버에 악성코드를 심어 놓고 스위프트</a:t>
            </a:r>
            <a:r>
              <a:rPr lang="en-US" altLang="ko-KR" dirty="0"/>
              <a:t>(SWIFT) </a:t>
            </a:r>
            <a:r>
              <a:rPr lang="ko-KR" altLang="en-US" dirty="0"/>
              <a:t>시스템 접속 정보를 훔쳐냈다</a:t>
            </a:r>
            <a:r>
              <a:rPr lang="en-US" altLang="ko-KR" dirty="0"/>
              <a:t>. </a:t>
            </a:r>
            <a:endParaRPr lang="en-US" altLang="ko-KR" dirty="0" smtClean="0"/>
          </a:p>
          <a:p>
            <a:pPr marL="285750" indent="-285750">
              <a:buFontTx/>
              <a:buChar char="-"/>
            </a:pPr>
            <a:r>
              <a:rPr lang="ko-KR" altLang="en-US" dirty="0" smtClean="0"/>
              <a:t>스위프트 </a:t>
            </a:r>
            <a:r>
              <a:rPr lang="ko-KR" altLang="en-US" dirty="0"/>
              <a:t>시스템은 전세계 은행 공동의 전산망으로 해외 송금에 주로 사용된다</a:t>
            </a:r>
            <a:r>
              <a:rPr lang="en-US" altLang="ko-KR" dirty="0"/>
              <a:t>. </a:t>
            </a:r>
            <a:r>
              <a:rPr lang="ko-KR" altLang="en-US" dirty="0"/>
              <a:t>여기에 </a:t>
            </a:r>
            <a:r>
              <a:rPr lang="ko-KR" altLang="en-US" dirty="0" err="1"/>
              <a:t>방글라데스</a:t>
            </a:r>
            <a:r>
              <a:rPr lang="ko-KR" altLang="en-US" dirty="0"/>
              <a:t> 중앙은행 명의로 </a:t>
            </a:r>
            <a:r>
              <a:rPr lang="ko-KR" altLang="en-US" dirty="0" smtClean="0"/>
              <a:t>접속하는데 </a:t>
            </a:r>
            <a:r>
              <a:rPr lang="ko-KR" altLang="en-US" dirty="0"/>
              <a:t>성공한 해커는 뉴욕 연방준비은행에 필리핀과 스리랑카의 은행으로 자금 이체를 요청하는 메시지를 보냈다</a:t>
            </a:r>
            <a:r>
              <a:rPr lang="en-US" altLang="ko-KR" dirty="0"/>
              <a:t>. </a:t>
            </a:r>
            <a:r>
              <a:rPr lang="ko-KR" altLang="en-US" dirty="0"/>
              <a:t>해커는 </a:t>
            </a:r>
            <a:r>
              <a:rPr lang="ko-KR" altLang="en-US" dirty="0" err="1"/>
              <a:t>이체시킨</a:t>
            </a:r>
            <a:r>
              <a:rPr lang="ko-KR" altLang="en-US" dirty="0"/>
              <a:t> </a:t>
            </a:r>
            <a:r>
              <a:rPr lang="en-US" altLang="ko-KR" dirty="0"/>
              <a:t>1</a:t>
            </a:r>
            <a:r>
              <a:rPr lang="ko-KR" altLang="en-US" dirty="0"/>
              <a:t>억</a:t>
            </a:r>
            <a:r>
              <a:rPr lang="en-US" altLang="ko-KR" dirty="0"/>
              <a:t>100</a:t>
            </a:r>
            <a:r>
              <a:rPr lang="ko-KR" altLang="en-US" dirty="0"/>
              <a:t>만 달러 중 </a:t>
            </a:r>
            <a:r>
              <a:rPr lang="en-US" altLang="ko-KR" dirty="0"/>
              <a:t>8100</a:t>
            </a:r>
            <a:r>
              <a:rPr lang="ko-KR" altLang="en-US" dirty="0"/>
              <a:t>만 달러를 빼돌리는 데 성공했다</a:t>
            </a:r>
            <a:r>
              <a:rPr lang="en-US" altLang="ko-KR" dirty="0"/>
              <a:t>. </a:t>
            </a:r>
            <a:endParaRPr lang="en-US" altLang="ko-KR" dirty="0" smtClean="0"/>
          </a:p>
          <a:p>
            <a:pPr marL="285750" indent="-285750">
              <a:buFontTx/>
              <a:buChar char="-"/>
            </a:pPr>
            <a:r>
              <a:rPr lang="ko-KR" altLang="en-US" dirty="0" smtClean="0"/>
              <a:t>이후 </a:t>
            </a:r>
            <a:r>
              <a:rPr lang="ko-KR" altLang="en-US" dirty="0"/>
              <a:t>보안업체의 조사 결과 소니 </a:t>
            </a:r>
            <a:r>
              <a:rPr lang="ko-KR" altLang="en-US" dirty="0" err="1"/>
              <a:t>픽쳐스</a:t>
            </a:r>
            <a:r>
              <a:rPr lang="ko-KR" altLang="en-US" dirty="0"/>
              <a:t> 해킹을 주도한 </a:t>
            </a:r>
            <a:r>
              <a:rPr lang="ko-KR" altLang="en-US" dirty="0" err="1"/>
              <a:t>라자러스</a:t>
            </a:r>
            <a:r>
              <a:rPr lang="en-US" altLang="ko-KR" dirty="0"/>
              <a:t>(Lazarus) </a:t>
            </a:r>
            <a:r>
              <a:rPr lang="ko-KR" altLang="en-US" dirty="0"/>
              <a:t>그룹의 흔적이 발견됐다</a:t>
            </a:r>
            <a:r>
              <a:rPr lang="en-US" altLang="ko-KR" dirty="0"/>
              <a:t>.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8341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4970513" cy="659160"/>
          </a:xfrm>
        </p:spPr>
        <p:txBody>
          <a:bodyPr/>
          <a:lstStyle/>
          <a:p>
            <a:r>
              <a:rPr lang="ko-KR" altLang="en-US" dirty="0" smtClean="0"/>
              <a:t>북한의</a:t>
            </a:r>
            <a:r>
              <a:rPr lang="en-US" altLang="ko-KR" dirty="0" smtClean="0"/>
              <a:t> </a:t>
            </a:r>
            <a:r>
              <a:rPr lang="ko-KR" altLang="en-US" dirty="0" smtClean="0"/>
              <a:t>해킹 사례 </a:t>
            </a:r>
            <a:r>
              <a:rPr lang="en-US" altLang="ko-KR" dirty="0" smtClean="0"/>
              <a:t>- 8</a:t>
            </a:r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z="1200" dirty="0" smtClean="0"/>
              <a:t>강릉원주대학교 컴퓨터공학과</a:t>
            </a:r>
            <a:endParaRPr lang="ko-KR" altLang="en-US" sz="1200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2E74-3367-4DCB-ACBC-AA6D726AB983}" type="slidenum">
              <a:rPr lang="ko-KR" altLang="en-US" smtClean="0"/>
              <a:pPr/>
              <a:t>13</a:t>
            </a:fld>
            <a:endParaRPr lang="ko-KR" altLang="en-US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259632" y="128038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539552" y="4540562"/>
            <a:ext cx="6246440" cy="473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kern="0" dirty="0" smtClean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.</a:t>
            </a:r>
            <a:endParaRPr lang="ko-KR" altLang="en-US" sz="18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5658" y="1481544"/>
            <a:ext cx="6669603" cy="49717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ko-KR" altLang="en-US" dirty="0"/>
              <a:t>방위 관련 기업에 대한 해킹 시도</a:t>
            </a:r>
          </a:p>
          <a:p>
            <a:endParaRPr lang="en-US" altLang="ko-KR" dirty="0" smtClean="0"/>
          </a:p>
          <a:p>
            <a:pPr marL="285750" indent="-285750">
              <a:buFontTx/>
              <a:buChar char="-"/>
            </a:pPr>
            <a:r>
              <a:rPr lang="en-US" altLang="ko-KR" dirty="0" smtClean="0"/>
              <a:t>2016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F-16</a:t>
            </a:r>
            <a:r>
              <a:rPr lang="ko-KR" altLang="en-US" dirty="0"/>
              <a:t>의 유지 보수 매뉴얼</a:t>
            </a:r>
            <a:r>
              <a:rPr lang="en-US" altLang="ko-KR" dirty="0"/>
              <a:t>, </a:t>
            </a:r>
            <a:r>
              <a:rPr lang="ko-KR" altLang="en-US" dirty="0"/>
              <a:t>한국 </a:t>
            </a:r>
            <a:r>
              <a:rPr lang="ko-KR" altLang="en-US" dirty="0" err="1"/>
              <a:t>드론</a:t>
            </a:r>
            <a:r>
              <a:rPr lang="ko-KR" altLang="en-US" dirty="0"/>
              <a:t> 부품 사진 및 기타 민감한 문서를 훔쳤다</a:t>
            </a:r>
            <a:r>
              <a:rPr lang="en-US" altLang="ko-KR" dirty="0" smtClean="0"/>
              <a:t>.</a:t>
            </a:r>
          </a:p>
          <a:p>
            <a:pPr marL="285750" indent="-285750">
              <a:buFontTx/>
              <a:buChar char="-"/>
            </a:pPr>
            <a:r>
              <a:rPr lang="ko-KR" altLang="en-US" dirty="0" smtClean="0"/>
              <a:t>당국은 </a:t>
            </a:r>
            <a:r>
              <a:rPr lang="en-US" altLang="ko-KR" dirty="0"/>
              <a:t>42,600 </a:t>
            </a:r>
            <a:r>
              <a:rPr lang="ko-KR" altLang="en-US" dirty="0"/>
              <a:t>개의 문서가 도난 당했다고 추정했다</a:t>
            </a:r>
            <a:r>
              <a:rPr lang="en-US" altLang="ko-KR" dirty="0"/>
              <a:t>. </a:t>
            </a:r>
            <a:r>
              <a:rPr lang="ko-KR" altLang="en-US" dirty="0"/>
              <a:t>이는 새로운 현상이며 북한 해커가 군사적 목적에 더 가깝다는 인상을 준다</a:t>
            </a:r>
            <a:r>
              <a:rPr lang="en-US" altLang="ko-KR" dirty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5262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_x283575072" descr="EMB0000164c069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12" y="2517737"/>
            <a:ext cx="7059493" cy="3009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4970513" cy="659160"/>
          </a:xfrm>
        </p:spPr>
        <p:txBody>
          <a:bodyPr/>
          <a:lstStyle/>
          <a:p>
            <a:r>
              <a:rPr lang="ko-KR" altLang="en-US" dirty="0" smtClean="0"/>
              <a:t>북한의</a:t>
            </a:r>
            <a:r>
              <a:rPr lang="en-US" altLang="ko-KR" dirty="0" smtClean="0"/>
              <a:t> </a:t>
            </a:r>
            <a:r>
              <a:rPr lang="ko-KR" altLang="en-US" dirty="0" smtClean="0"/>
              <a:t>해킹 사례 </a:t>
            </a:r>
            <a:r>
              <a:rPr lang="en-US" altLang="ko-KR" dirty="0" smtClean="0"/>
              <a:t>- 9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z="1200" dirty="0" smtClean="0"/>
              <a:t>강릉원주대학교 컴퓨터공학과</a:t>
            </a:r>
            <a:endParaRPr lang="ko-KR" altLang="en-US" sz="1200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2E74-3367-4DCB-ACBC-AA6D726AB983}" type="slidenum">
              <a:rPr lang="ko-KR" altLang="en-US" smtClean="0"/>
              <a:pPr/>
              <a:t>14</a:t>
            </a:fld>
            <a:endParaRPr lang="ko-KR" altLang="en-US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835696" y="2971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635658" y="1481545"/>
            <a:ext cx="6669603" cy="4352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ko-KR" altLang="en-US" dirty="0" smtClean="0"/>
              <a:t>비밀 문서 해킹 절차도</a:t>
            </a:r>
            <a:endParaRPr lang="ko-KR" altLang="en-US" dirty="0"/>
          </a:p>
          <a:p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72693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3746377" cy="659160"/>
          </a:xfrm>
        </p:spPr>
        <p:txBody>
          <a:bodyPr/>
          <a:lstStyle/>
          <a:p>
            <a:r>
              <a:rPr lang="ko-KR" altLang="en-US" dirty="0" smtClean="0"/>
              <a:t>북한의</a:t>
            </a:r>
            <a:r>
              <a:rPr lang="en-US" altLang="ko-KR" dirty="0" smtClean="0"/>
              <a:t> </a:t>
            </a:r>
            <a:r>
              <a:rPr lang="ko-KR" altLang="en-US" dirty="0" smtClean="0"/>
              <a:t>해킹 대상</a:t>
            </a:r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z="1200" dirty="0" smtClean="0"/>
              <a:t>강릉원주대학교 컴퓨터공학과</a:t>
            </a:r>
            <a:endParaRPr lang="ko-KR" altLang="en-US" sz="1200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2E74-3367-4DCB-ACBC-AA6D726AB983}" type="slidenum">
              <a:rPr lang="ko-KR" altLang="en-US" smtClean="0"/>
              <a:pPr/>
              <a:t>15</a:t>
            </a:fld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99592" y="1988840"/>
            <a:ext cx="6120680" cy="35283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latinLnBrk="0"/>
            <a:r>
              <a:rPr lang="ko-KR" altLang="en-US" dirty="0"/>
              <a:t>인터넷 </a:t>
            </a:r>
            <a:r>
              <a:rPr lang="ko-KR" altLang="en-US" dirty="0" smtClean="0"/>
              <a:t>뱅킹</a:t>
            </a:r>
            <a:endParaRPr lang="en-US" altLang="ko-KR" dirty="0" smtClean="0"/>
          </a:p>
          <a:p>
            <a:pPr latinLnBrk="0"/>
            <a:r>
              <a:rPr lang="en-US" altLang="ko-KR" dirty="0"/>
              <a:t>	</a:t>
            </a:r>
            <a:r>
              <a:rPr lang="en-US" altLang="ko-KR" dirty="0" smtClean="0"/>
              <a:t>– DOS </a:t>
            </a:r>
            <a:r>
              <a:rPr lang="ko-KR" altLang="en-US" dirty="0" smtClean="0"/>
              <a:t>공격 등을 통해 마비</a:t>
            </a:r>
            <a:endParaRPr lang="en-US" altLang="ko-KR" dirty="0" smtClean="0"/>
          </a:p>
          <a:p>
            <a:pPr latinLnBrk="0"/>
            <a:endParaRPr lang="en-US" altLang="ko-KR" dirty="0" smtClean="0"/>
          </a:p>
          <a:p>
            <a:pPr latinLnBrk="0"/>
            <a:r>
              <a:rPr lang="ko-KR" altLang="en-US" dirty="0" smtClean="0"/>
              <a:t>군의 중요 정보 유출</a:t>
            </a:r>
            <a:endParaRPr lang="en-US" altLang="ko-KR" dirty="0" smtClean="0"/>
          </a:p>
          <a:p>
            <a:pPr latinLnBrk="0"/>
            <a:r>
              <a:rPr lang="en-US" altLang="ko-KR" dirty="0"/>
              <a:t>	</a:t>
            </a:r>
            <a:r>
              <a:rPr lang="en-US" altLang="ko-KR" dirty="0" smtClean="0"/>
              <a:t>- (</a:t>
            </a:r>
            <a:r>
              <a:rPr lang="ko-KR" altLang="en-US" dirty="0" smtClean="0"/>
              <a:t>예</a:t>
            </a:r>
            <a:r>
              <a:rPr lang="en-US" altLang="ko-KR" dirty="0" smtClean="0"/>
              <a:t>: OPLAN 5027) </a:t>
            </a:r>
          </a:p>
          <a:p>
            <a:pPr latinLnBrk="0"/>
            <a:endParaRPr lang="en-US" altLang="ko-KR" dirty="0" smtClean="0"/>
          </a:p>
          <a:p>
            <a:pPr latinLnBrk="0"/>
            <a:r>
              <a:rPr lang="ko-KR" altLang="en-US" dirty="0" smtClean="0"/>
              <a:t>국방 </a:t>
            </a:r>
            <a:r>
              <a:rPr lang="ko-KR" altLang="en-US" dirty="0"/>
              <a:t>관련 업계의 민감한 문서 </a:t>
            </a:r>
            <a:r>
              <a:rPr lang="ko-KR" altLang="en-US" dirty="0" smtClean="0"/>
              <a:t>도난</a:t>
            </a:r>
            <a:endParaRPr lang="en-US" altLang="ko-KR" dirty="0" smtClean="0"/>
          </a:p>
          <a:p>
            <a:pPr latinLnBrk="0"/>
            <a:endParaRPr lang="en-US" altLang="ko-KR" dirty="0" smtClean="0"/>
          </a:p>
          <a:p>
            <a:pPr latinLnBrk="0"/>
            <a:r>
              <a:rPr lang="ko-KR" altLang="en-US" dirty="0" smtClean="0"/>
              <a:t>영향력 </a:t>
            </a:r>
            <a:r>
              <a:rPr lang="ko-KR" altLang="en-US" dirty="0"/>
              <a:t>있는 정치인의 스마트 폰 해킹</a:t>
            </a:r>
          </a:p>
          <a:p>
            <a:pPr marL="285750" indent="-285750">
              <a:buFontTx/>
              <a:buChar char="-"/>
            </a:pPr>
            <a:endParaRPr lang="en-US" altLang="ko-KR" dirty="0"/>
          </a:p>
          <a:p>
            <a:pPr latinLnBrk="0"/>
            <a:endParaRPr lang="ko-KR" altLang="en-US" dirty="0"/>
          </a:p>
          <a:p>
            <a:pPr latinLnBrk="0"/>
            <a:endParaRPr lang="ko-KR" altLang="en-US" dirty="0"/>
          </a:p>
          <a:p>
            <a:pPr latinLnBrk="0"/>
            <a:endParaRPr lang="ko-KR" altLang="en-US" dirty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835696" y="2971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667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2882281" cy="659160"/>
          </a:xfrm>
        </p:spPr>
        <p:txBody>
          <a:bodyPr/>
          <a:lstStyle/>
          <a:p>
            <a:r>
              <a:rPr lang="ko-KR" altLang="en-US" dirty="0" smtClean="0"/>
              <a:t>대응방안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z="1200" dirty="0" smtClean="0"/>
              <a:t>강릉원주대학교 컴퓨터공학과</a:t>
            </a:r>
            <a:endParaRPr lang="ko-KR" altLang="en-US" sz="1200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2E74-3367-4DCB-ACBC-AA6D726AB983}" type="slidenum">
              <a:rPr lang="ko-KR" altLang="en-US" smtClean="0"/>
              <a:pPr/>
              <a:t>16</a:t>
            </a:fld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99592" y="1988840"/>
            <a:ext cx="6120680" cy="35283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latinLnBrk="0"/>
            <a:r>
              <a:rPr lang="ko-KR" altLang="en-US" dirty="0">
                <a:sym typeface="Wingdings 2"/>
              </a:rPr>
              <a:t> </a:t>
            </a:r>
            <a:r>
              <a:rPr lang="ko-KR" altLang="en-US" dirty="0" smtClean="0"/>
              <a:t>정부</a:t>
            </a:r>
            <a:endParaRPr lang="en-US" altLang="ko-KR" dirty="0" smtClean="0"/>
          </a:p>
          <a:p>
            <a:pPr latinLnBrk="0"/>
            <a:r>
              <a:rPr lang="en-US" altLang="ko-KR" dirty="0"/>
              <a:t>	</a:t>
            </a:r>
            <a:r>
              <a:rPr lang="ko-KR" altLang="en-US" dirty="0" smtClean="0"/>
              <a:t>사이버 사령부 설립</a:t>
            </a:r>
            <a:r>
              <a:rPr lang="en-US" altLang="ko-KR" dirty="0"/>
              <a:t> </a:t>
            </a:r>
            <a:r>
              <a:rPr lang="en-US" altLang="ko-KR" dirty="0" smtClean="0"/>
              <a:t>(2010</a:t>
            </a:r>
            <a:r>
              <a:rPr lang="ko-KR" altLang="en-US" dirty="0" smtClean="0"/>
              <a:t>년</a:t>
            </a:r>
            <a:r>
              <a:rPr lang="en-US" altLang="ko-KR" dirty="0" smtClean="0"/>
              <a:t>)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latinLnBrk="0"/>
            <a:r>
              <a:rPr lang="en-US" altLang="ko-KR" dirty="0" smtClean="0"/>
              <a:t>	</a:t>
            </a:r>
            <a:r>
              <a:rPr lang="ko-KR" altLang="en-US" dirty="0" smtClean="0"/>
              <a:t>대학의 </a:t>
            </a:r>
            <a:r>
              <a:rPr lang="ko-KR" altLang="en-US" dirty="0"/>
              <a:t>사이버 보안 관련 부서를 </a:t>
            </a:r>
            <a:r>
              <a:rPr lang="ko-KR" altLang="en-US" dirty="0" smtClean="0"/>
              <a:t>후원</a:t>
            </a:r>
            <a:endParaRPr lang="en-US" altLang="ko-KR" dirty="0" smtClean="0"/>
          </a:p>
          <a:p>
            <a:pPr latinLnBrk="0"/>
            <a:r>
              <a:rPr lang="en-US" altLang="ko-KR" dirty="0"/>
              <a:t>	</a:t>
            </a:r>
            <a:r>
              <a:rPr lang="ko-KR" altLang="en-US" dirty="0" smtClean="0"/>
              <a:t>학생들 대상으로 안보 교육</a:t>
            </a:r>
            <a:endParaRPr lang="en-US" altLang="ko-KR" dirty="0" smtClean="0"/>
          </a:p>
          <a:p>
            <a:pPr latinLnBrk="0"/>
            <a:r>
              <a:rPr lang="en-US" altLang="ko-KR" dirty="0"/>
              <a:t>	</a:t>
            </a:r>
            <a:r>
              <a:rPr lang="ko-KR" altLang="en-US" dirty="0" smtClean="0"/>
              <a:t>사이버 </a:t>
            </a:r>
            <a:r>
              <a:rPr lang="ko-KR" altLang="en-US" dirty="0"/>
              <a:t>보안 마스터 플랜을 </a:t>
            </a:r>
            <a:r>
              <a:rPr lang="ko-KR" altLang="en-US" dirty="0" smtClean="0"/>
              <a:t>발표</a:t>
            </a:r>
            <a:endParaRPr lang="en-US" altLang="ko-KR" dirty="0" smtClean="0"/>
          </a:p>
          <a:p>
            <a:pPr latinLnBrk="0"/>
            <a:endParaRPr lang="en-US" altLang="ko-KR" dirty="0" smtClean="0"/>
          </a:p>
          <a:p>
            <a:pPr latinLnBrk="0"/>
            <a:r>
              <a:rPr lang="ko-KR" altLang="en-US" dirty="0">
                <a:sym typeface="Wingdings 2"/>
              </a:rPr>
              <a:t> </a:t>
            </a:r>
            <a:r>
              <a:rPr lang="ko-KR" altLang="en-US" dirty="0" smtClean="0"/>
              <a:t>개인</a:t>
            </a:r>
            <a:endParaRPr lang="en-US" altLang="ko-KR" dirty="0" smtClean="0"/>
          </a:p>
          <a:p>
            <a:pPr latinLnBrk="0"/>
            <a:r>
              <a:rPr lang="en-US" altLang="ko-KR" dirty="0"/>
              <a:t>	</a:t>
            </a:r>
            <a:r>
              <a:rPr lang="ko-KR" altLang="en-US" dirty="0" smtClean="0"/>
              <a:t>이동식 저장 매체 활용</a:t>
            </a:r>
            <a:endParaRPr lang="en-US" altLang="ko-KR" dirty="0" smtClean="0"/>
          </a:p>
          <a:p>
            <a:pPr latinLnBrk="0"/>
            <a:r>
              <a:rPr lang="en-US" altLang="ko-KR" dirty="0"/>
              <a:t>	</a:t>
            </a:r>
            <a:r>
              <a:rPr lang="ko-KR" altLang="en-US" dirty="0" smtClean="0"/>
              <a:t>미 사용시 컴퓨터 전원 </a:t>
            </a:r>
            <a:r>
              <a:rPr lang="en-US" altLang="ko-KR" dirty="0" smtClean="0"/>
              <a:t>OFF</a:t>
            </a:r>
          </a:p>
          <a:p>
            <a:pPr latinLnBrk="0"/>
            <a:r>
              <a:rPr lang="en-US" altLang="ko-KR" dirty="0"/>
              <a:t>	</a:t>
            </a:r>
            <a:r>
              <a:rPr lang="ko-KR" altLang="en-US" dirty="0" smtClean="0"/>
              <a:t>미 사용시 이동식</a:t>
            </a:r>
            <a:r>
              <a:rPr lang="en-US" altLang="ko-KR" dirty="0" smtClean="0"/>
              <a:t> </a:t>
            </a:r>
            <a:r>
              <a:rPr lang="ko-KR" altLang="en-US" dirty="0" smtClean="0"/>
              <a:t>저장매체 분리</a:t>
            </a:r>
            <a:endParaRPr lang="en-US" altLang="ko-KR" dirty="0" smtClean="0"/>
          </a:p>
          <a:p>
            <a:pPr latinLnBrk="0"/>
            <a:r>
              <a:rPr lang="en-US" altLang="ko-KR" dirty="0"/>
              <a:t>	</a:t>
            </a:r>
            <a:r>
              <a:rPr lang="ko-KR" altLang="en-US" dirty="0" smtClean="0"/>
              <a:t>주기적인 </a:t>
            </a:r>
            <a:r>
              <a:rPr lang="en-US" altLang="ko-KR" dirty="0" err="1" smtClean="0"/>
              <a:t>pwd</a:t>
            </a:r>
            <a:r>
              <a:rPr lang="en-US" altLang="ko-KR" dirty="0" smtClean="0"/>
              <a:t> </a:t>
            </a:r>
            <a:r>
              <a:rPr lang="ko-KR" altLang="en-US" dirty="0" smtClean="0"/>
              <a:t>변경 및 관리 </a:t>
            </a:r>
            <a:endParaRPr lang="en-US" altLang="ko-KR" dirty="0" smtClean="0"/>
          </a:p>
          <a:p>
            <a:pPr latinLnBrk="0"/>
            <a:r>
              <a:rPr lang="en-US" altLang="ko-KR" dirty="0"/>
              <a:t>	</a:t>
            </a:r>
            <a:r>
              <a:rPr lang="ko-KR" altLang="en-US" dirty="0" smtClean="0"/>
              <a:t>기밀 문서 등은 네트워크 접속에서 분리  </a:t>
            </a:r>
            <a:endParaRPr lang="ko-KR" altLang="en-US" dirty="0"/>
          </a:p>
          <a:p>
            <a:pPr latinLnBrk="0"/>
            <a:endParaRPr lang="ko-KR" altLang="en-US" dirty="0"/>
          </a:p>
          <a:p>
            <a:pPr latinLnBrk="0"/>
            <a:endParaRPr lang="ko-KR" altLang="en-US" dirty="0"/>
          </a:p>
          <a:p>
            <a:pPr latinLnBrk="0"/>
            <a:endParaRPr lang="ko-KR" altLang="en-US" dirty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9727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2882281" cy="659160"/>
          </a:xfrm>
        </p:spPr>
        <p:txBody>
          <a:bodyPr/>
          <a:lstStyle/>
          <a:p>
            <a:r>
              <a:rPr lang="ko-KR" altLang="en-US" dirty="0" smtClean="0"/>
              <a:t>대응방안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z="1200" dirty="0" smtClean="0"/>
              <a:t>강릉원주대학교 컴퓨터공학과</a:t>
            </a:r>
            <a:endParaRPr lang="ko-KR" altLang="en-US" sz="1200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2E74-3367-4DCB-ACBC-AA6D726AB983}" type="slidenum">
              <a:rPr lang="ko-KR" altLang="en-US" smtClean="0"/>
              <a:pPr/>
              <a:t>17</a:t>
            </a:fld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35658" y="1772816"/>
            <a:ext cx="6384614" cy="41764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ko-KR" altLang="en-US" dirty="0">
                <a:sym typeface="Wingdings 2"/>
              </a:rPr>
              <a:t> </a:t>
            </a:r>
            <a:r>
              <a:rPr lang="ko-KR" altLang="en-US" dirty="0" smtClean="0"/>
              <a:t>북한 </a:t>
            </a:r>
            <a:r>
              <a:rPr lang="ko-KR" altLang="en-US" dirty="0"/>
              <a:t>사이버 공격의 의도를 </a:t>
            </a:r>
            <a:r>
              <a:rPr lang="ko-KR" altLang="en-US" dirty="0" smtClean="0"/>
              <a:t>분석하기</a:t>
            </a:r>
            <a:endParaRPr lang="ko-KR" altLang="en-US" dirty="0"/>
          </a:p>
          <a:p>
            <a:pPr lvl="1"/>
            <a:r>
              <a:rPr lang="en-US" altLang="ko-KR" dirty="0" smtClean="0"/>
              <a:t>- </a:t>
            </a:r>
            <a:r>
              <a:rPr lang="ko-KR" altLang="en-US" dirty="0" smtClean="0"/>
              <a:t>비대칭 </a:t>
            </a:r>
            <a:r>
              <a:rPr lang="ko-KR" altLang="en-US" dirty="0"/>
              <a:t>전략의 </a:t>
            </a:r>
            <a:r>
              <a:rPr lang="ko-KR" altLang="en-US" dirty="0" smtClean="0"/>
              <a:t>구현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전문가들은 </a:t>
            </a:r>
            <a:r>
              <a:rPr lang="ko-KR" altLang="en-US" dirty="0"/>
              <a:t>북한 사이버 공격을 비대칭 전략의 구현으로 본다</a:t>
            </a:r>
            <a:r>
              <a:rPr lang="en-US" altLang="ko-KR" dirty="0"/>
              <a:t>. </a:t>
            </a:r>
            <a:r>
              <a:rPr lang="ko-KR" altLang="en-US" dirty="0"/>
              <a:t>실제로 사이버 위협은 비대칭 위협과 동의어가 되었다</a:t>
            </a:r>
            <a:r>
              <a:rPr lang="en-US" altLang="ko-KR" dirty="0"/>
              <a:t>. </a:t>
            </a:r>
            <a:r>
              <a:rPr lang="ko-KR" altLang="en-US" dirty="0"/>
              <a:t>이를 통해 빈국은 저렴한 비용으로 부유한 국가의 </a:t>
            </a:r>
            <a:r>
              <a:rPr lang="en-US" altLang="ko-KR" dirty="0"/>
              <a:t>ICT(</a:t>
            </a:r>
            <a:r>
              <a:rPr lang="ko-KR" altLang="en-US" dirty="0"/>
              <a:t>정보 및 통신 기술</a:t>
            </a:r>
            <a:r>
              <a:rPr lang="en-US" altLang="ko-KR" dirty="0"/>
              <a:t>) </a:t>
            </a:r>
            <a:r>
              <a:rPr lang="ko-KR" altLang="en-US" dirty="0"/>
              <a:t>자산에 피해를 줄 수 있다</a:t>
            </a:r>
            <a:r>
              <a:rPr lang="en-US" altLang="ko-KR" dirty="0"/>
              <a:t>. </a:t>
            </a:r>
            <a:r>
              <a:rPr lang="ko-KR" altLang="en-US" dirty="0" smtClean="0"/>
              <a:t>수십 </a:t>
            </a:r>
            <a:r>
              <a:rPr lang="ko-KR" altLang="en-US" dirty="0"/>
              <a:t>년 동안의 경제적 어려움으로 인해 북한은 특히 재래식 무기 분야에서 한국과의 무기 경쟁을 </a:t>
            </a:r>
            <a:r>
              <a:rPr lang="ko-KR" altLang="en-US" dirty="0" smtClean="0"/>
              <a:t>포기해야 했다</a:t>
            </a:r>
            <a:r>
              <a:rPr lang="en-US" altLang="ko-KR" dirty="0"/>
              <a:t>. </a:t>
            </a:r>
            <a:r>
              <a:rPr lang="ko-KR" altLang="en-US" dirty="0"/>
              <a:t>따라서 핵무기 개발은 </a:t>
            </a:r>
            <a:r>
              <a:rPr lang="ko-KR" altLang="en-US" dirty="0" err="1"/>
              <a:t>열등성을</a:t>
            </a:r>
            <a:r>
              <a:rPr lang="ko-KR" altLang="en-US" dirty="0"/>
              <a:t> 상쇄하려는 대담한 시도였으며</a:t>
            </a:r>
            <a:r>
              <a:rPr lang="en-US" altLang="ko-KR" dirty="0"/>
              <a:t>, </a:t>
            </a:r>
            <a:r>
              <a:rPr lang="ko-KR" altLang="en-US" dirty="0"/>
              <a:t>정교한 사이버 무기 개발은 다른 대안이었다</a:t>
            </a:r>
            <a:r>
              <a:rPr lang="en-US" altLang="ko-KR" dirty="0"/>
              <a:t>. </a:t>
            </a:r>
            <a:r>
              <a:rPr lang="ko-KR" altLang="en-US" dirty="0"/>
              <a:t>우리는 이를 북한의 상쇄 전략으로 명명 할 수 있으며 사이버는 이의 중요한 부분이다</a:t>
            </a:r>
            <a:r>
              <a:rPr lang="en-US" altLang="ko-KR" dirty="0"/>
              <a:t>. </a:t>
            </a:r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4924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2882281" cy="659160"/>
          </a:xfrm>
        </p:spPr>
        <p:txBody>
          <a:bodyPr/>
          <a:lstStyle/>
          <a:p>
            <a:r>
              <a:rPr lang="ko-KR" altLang="en-US" dirty="0" smtClean="0"/>
              <a:t>대응방안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z="1200" dirty="0" smtClean="0"/>
              <a:t>강릉원주대학교 컴퓨터공학과</a:t>
            </a:r>
            <a:endParaRPr lang="ko-KR" altLang="en-US" sz="1200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2E74-3367-4DCB-ACBC-AA6D726AB983}" type="slidenum">
              <a:rPr lang="ko-KR" altLang="en-US" smtClean="0"/>
              <a:pPr/>
              <a:t>18</a:t>
            </a:fld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35658" y="1988840"/>
            <a:ext cx="6384614" cy="35283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ko-KR" altLang="en-US" dirty="0">
                <a:sym typeface="Wingdings 2"/>
              </a:rPr>
              <a:t> </a:t>
            </a:r>
            <a:r>
              <a:rPr lang="ko-KR" altLang="en-US" dirty="0" smtClean="0"/>
              <a:t>북한 </a:t>
            </a:r>
            <a:r>
              <a:rPr lang="ko-KR" altLang="en-US" dirty="0"/>
              <a:t>사이버 공격의 의도를 </a:t>
            </a:r>
            <a:r>
              <a:rPr lang="ko-KR" altLang="en-US" dirty="0" smtClean="0"/>
              <a:t>분석하기</a:t>
            </a:r>
            <a:endParaRPr lang="ko-KR" altLang="en-US" dirty="0"/>
          </a:p>
          <a:p>
            <a:pPr lvl="1"/>
            <a:r>
              <a:rPr lang="en-US" altLang="ko-KR" dirty="0" smtClean="0"/>
              <a:t>- </a:t>
            </a:r>
            <a:r>
              <a:rPr lang="ko-KR" altLang="en-US" dirty="0" smtClean="0"/>
              <a:t>네트워크 혼란 야기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사이버 </a:t>
            </a:r>
            <a:r>
              <a:rPr lang="ko-KR" altLang="en-US" dirty="0"/>
              <a:t>수단을 활용하면 북한은 서울 메트로 사이버 공격의 경우처럼 네트워크 사회에서 광범위한 혼란을 야기 할 수 있다</a:t>
            </a:r>
            <a:r>
              <a:rPr lang="en-US" altLang="ko-KR" dirty="0"/>
              <a:t>. </a:t>
            </a:r>
            <a:r>
              <a:rPr lang="ko-KR" altLang="en-US" dirty="0"/>
              <a:t>군사적 의미에서 북한 해커들은 미군과 한국군의 복잡한 명령 통제 시스템과 같은 군 네트워크를 침해하려고 시도 할 것이다</a:t>
            </a:r>
            <a:r>
              <a:rPr lang="en-US" altLang="ko-KR" dirty="0"/>
              <a:t>. </a:t>
            </a:r>
            <a:r>
              <a:rPr lang="ko-KR" altLang="en-US" dirty="0"/>
              <a:t>따라서 북한의 사이버 전사가 성공하면 한미 연합군이 네트워크 중심의 전쟁을 수행하는 데 어려움을 겪을 수 있다</a:t>
            </a:r>
            <a:r>
              <a:rPr lang="en-US" altLang="ko-KR" dirty="0"/>
              <a:t>.</a:t>
            </a:r>
            <a:endParaRPr lang="ko-KR" altLang="en-US" dirty="0"/>
          </a:p>
          <a:p>
            <a:pPr latinLnBrk="0"/>
            <a:endParaRPr lang="ko-KR" altLang="en-US" dirty="0"/>
          </a:p>
          <a:p>
            <a:pPr latinLnBrk="0"/>
            <a:endParaRPr lang="ko-KR" altLang="en-US" dirty="0"/>
          </a:p>
          <a:p>
            <a:pPr latinLnBrk="0"/>
            <a:endParaRPr lang="ko-KR" altLang="en-US" dirty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95147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16686" y="620688"/>
            <a:ext cx="2882281" cy="659160"/>
          </a:xfrm>
        </p:spPr>
        <p:txBody>
          <a:bodyPr/>
          <a:lstStyle/>
          <a:p>
            <a:r>
              <a:rPr lang="ko-KR" altLang="en-US" dirty="0" smtClean="0"/>
              <a:t>대응방안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z="1200" dirty="0" smtClean="0"/>
              <a:t>강릉원주대학교 컴퓨터공학과</a:t>
            </a:r>
            <a:endParaRPr lang="ko-KR" altLang="en-US" sz="1200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2E74-3367-4DCB-ACBC-AA6D726AB983}" type="slidenum">
              <a:rPr lang="ko-KR" altLang="en-US" smtClean="0"/>
              <a:pPr/>
              <a:t>19</a:t>
            </a:fld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35658" y="1988840"/>
            <a:ext cx="6384614" cy="35283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ko-KR" altLang="en-US" dirty="0">
                <a:sym typeface="Wingdings 2"/>
              </a:rPr>
              <a:t> </a:t>
            </a:r>
            <a:r>
              <a:rPr lang="ko-KR" altLang="en-US" dirty="0"/>
              <a:t>북한 사이버 공격의 의도를 분석하기</a:t>
            </a:r>
          </a:p>
          <a:p>
            <a:pPr lvl="1"/>
            <a:r>
              <a:rPr lang="en-US" altLang="ko-KR" dirty="0"/>
              <a:t>- </a:t>
            </a:r>
            <a:r>
              <a:rPr lang="ko-KR" altLang="en-US" dirty="0" smtClean="0"/>
              <a:t>정치적 수단의 활용</a:t>
            </a:r>
            <a:r>
              <a:rPr lang="en-US" altLang="ko-KR" dirty="0" smtClean="0"/>
              <a:t> </a:t>
            </a:r>
          </a:p>
          <a:p>
            <a:pPr lvl="2"/>
            <a:r>
              <a:rPr lang="ko-KR" altLang="en-US" dirty="0" smtClean="0"/>
              <a:t>북한은 </a:t>
            </a:r>
            <a:r>
              <a:rPr lang="ko-KR" altLang="en-US" dirty="0"/>
              <a:t>사이버 공격을 정치적 수단으로 활용하여 한반도의 안보 상황을 위협이 분명하고 명백한 지역인 회색 지대로 </a:t>
            </a:r>
            <a:r>
              <a:rPr lang="ko-KR" altLang="en-US" dirty="0" smtClean="0"/>
              <a:t>바꾸기를 원한다</a:t>
            </a:r>
            <a:r>
              <a:rPr lang="en-US" altLang="ko-KR" dirty="0" smtClean="0"/>
              <a:t>.</a:t>
            </a:r>
          </a:p>
          <a:p>
            <a:pPr lvl="2"/>
            <a:r>
              <a:rPr lang="ko-KR" altLang="en-US" dirty="0" smtClean="0"/>
              <a:t>즉</a:t>
            </a:r>
            <a:r>
              <a:rPr lang="en-US" altLang="ko-KR" dirty="0"/>
              <a:t>, </a:t>
            </a:r>
            <a:r>
              <a:rPr lang="ko-KR" altLang="en-US" dirty="0"/>
              <a:t>북한은 미사일 실험</a:t>
            </a:r>
            <a:r>
              <a:rPr lang="en-US" altLang="ko-KR" dirty="0"/>
              <a:t>, </a:t>
            </a:r>
            <a:r>
              <a:rPr lang="ko-KR" altLang="en-US" dirty="0"/>
              <a:t>핵 실험</a:t>
            </a:r>
            <a:r>
              <a:rPr lang="en-US" altLang="ko-KR" dirty="0"/>
              <a:t>, </a:t>
            </a:r>
            <a:r>
              <a:rPr lang="ko-KR" altLang="en-US" dirty="0"/>
              <a:t>외딴 섬 또는 </a:t>
            </a:r>
            <a:r>
              <a:rPr lang="en-US" altLang="ko-KR" dirty="0"/>
              <a:t>DMZ</a:t>
            </a:r>
            <a:r>
              <a:rPr lang="ko-KR" altLang="en-US" dirty="0"/>
              <a:t>에 대한 군사적 공격</a:t>
            </a:r>
            <a:r>
              <a:rPr lang="en-US" altLang="ko-KR" dirty="0"/>
              <a:t>, </a:t>
            </a:r>
            <a:r>
              <a:rPr lang="ko-KR" altLang="en-US" dirty="0"/>
              <a:t>사이버 테러와 같은 다양한 수단을 채택하여 한반도의 정치적 지형을 분산시키기를 원한다</a:t>
            </a:r>
            <a:r>
              <a:rPr lang="en-US" altLang="ko-KR" dirty="0"/>
              <a:t>. </a:t>
            </a:r>
            <a:r>
              <a:rPr lang="ko-KR" altLang="en-US" dirty="0"/>
              <a:t>더욱이 북한은 일반적으로 혼합된 다양한 유형의 도발을 시도하여 좋은 전술적 결과를 얻었다</a:t>
            </a:r>
            <a:r>
              <a:rPr lang="en-US" altLang="ko-KR" dirty="0"/>
              <a:t>. </a:t>
            </a:r>
            <a:endParaRPr lang="ko-KR" altLang="en-US" dirty="0"/>
          </a:p>
          <a:p>
            <a:pPr latinLnBrk="0"/>
            <a:endParaRPr lang="ko-KR" altLang="en-US" dirty="0"/>
          </a:p>
          <a:p>
            <a:pPr latinLnBrk="0"/>
            <a:endParaRPr lang="ko-KR" altLang="en-US" dirty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2922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3746377" cy="659160"/>
          </a:xfrm>
        </p:spPr>
        <p:txBody>
          <a:bodyPr/>
          <a:lstStyle/>
          <a:p>
            <a:r>
              <a:rPr lang="ko-KR" altLang="en-US" dirty="0" smtClean="0"/>
              <a:t>북한의</a:t>
            </a:r>
            <a:r>
              <a:rPr lang="en-US" altLang="ko-KR" dirty="0" smtClean="0"/>
              <a:t> IT </a:t>
            </a:r>
            <a:r>
              <a:rPr lang="ko-KR" altLang="en-US" dirty="0" smtClean="0"/>
              <a:t>산업</a:t>
            </a:r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z="1200" dirty="0" smtClean="0"/>
              <a:t>강릉원주대학교 컴퓨터공학과</a:t>
            </a:r>
            <a:endParaRPr lang="ko-KR" altLang="en-US" sz="1200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2E74-3367-4DCB-ACBC-AA6D726AB983}" type="slidenum">
              <a:rPr lang="ko-KR" altLang="en-US" smtClean="0"/>
              <a:pPr/>
              <a:t>2</a:t>
            </a:fld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99592" y="1988840"/>
            <a:ext cx="6120680" cy="35283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ko-KR" dirty="0" smtClean="0"/>
              <a:t>IT </a:t>
            </a:r>
            <a:r>
              <a:rPr lang="ko-KR" altLang="en-US" dirty="0" smtClean="0"/>
              <a:t>산업 구조의 변화</a:t>
            </a:r>
            <a:endParaRPr lang="ko-KR" altLang="en-US" dirty="0"/>
          </a:p>
          <a:p>
            <a:endParaRPr lang="en-US" altLang="ko-KR" dirty="0" smtClean="0"/>
          </a:p>
          <a:p>
            <a:r>
              <a:rPr lang="ko-KR" altLang="en-US" dirty="0" smtClean="0"/>
              <a:t>북한은 </a:t>
            </a:r>
            <a:r>
              <a:rPr lang="ko-KR" altLang="en-US" dirty="0"/>
              <a:t>제조업의 한계를 극복하기 위해 생각보다 오랜 시간 동안 </a:t>
            </a:r>
            <a:r>
              <a:rPr lang="en-US" altLang="ko-KR" dirty="0"/>
              <a:t>IT </a:t>
            </a:r>
            <a:r>
              <a:rPr lang="ko-KR" altLang="en-US" dirty="0"/>
              <a:t>기술에 투자해 </a:t>
            </a:r>
            <a:r>
              <a:rPr lang="ko-KR" altLang="en-US" dirty="0" smtClean="0"/>
              <a:t>왔음</a:t>
            </a:r>
            <a:endParaRPr lang="en-US" altLang="ko-KR" dirty="0" smtClean="0"/>
          </a:p>
          <a:p>
            <a:endParaRPr lang="en-US" altLang="ko-KR" dirty="0"/>
          </a:p>
          <a:p>
            <a:pPr marL="285750" indent="-285750">
              <a:buFontTx/>
              <a:buChar char="-"/>
            </a:pPr>
            <a:r>
              <a:rPr lang="ko-KR" altLang="en-US" dirty="0" smtClean="0"/>
              <a:t>초기에는 </a:t>
            </a:r>
            <a:r>
              <a:rPr lang="ko-KR" altLang="en-US" dirty="0"/>
              <a:t>하드웨어 개발 </a:t>
            </a:r>
            <a:r>
              <a:rPr lang="ko-KR" altLang="en-US" dirty="0" smtClean="0"/>
              <a:t>중심으로 </a:t>
            </a:r>
            <a:endParaRPr lang="en-US" altLang="ko-KR" dirty="0" smtClean="0"/>
          </a:p>
          <a:p>
            <a:pPr marL="285750" indent="-285750">
              <a:buFontTx/>
              <a:buChar char="-"/>
            </a:pPr>
            <a:r>
              <a:rPr lang="ko-KR" altLang="en-US" dirty="0" smtClean="0"/>
              <a:t>현재는 </a:t>
            </a:r>
            <a:r>
              <a:rPr lang="ko-KR" altLang="en-US" dirty="0"/>
              <a:t>소프트웨어 개발 </a:t>
            </a:r>
            <a:r>
              <a:rPr lang="ko-KR" altLang="en-US" dirty="0" smtClean="0"/>
              <a:t>중심</a:t>
            </a:r>
            <a:endParaRPr lang="en-US" altLang="ko-KR" dirty="0" smtClean="0"/>
          </a:p>
          <a:p>
            <a:pPr marL="285750" indent="-285750">
              <a:buFontTx/>
              <a:buChar char="-"/>
            </a:pPr>
            <a:endParaRPr lang="en-US" altLang="ko-KR" dirty="0"/>
          </a:p>
          <a:p>
            <a:pPr latinLnBrk="0"/>
            <a:endParaRPr lang="ko-KR" altLang="en-US" dirty="0"/>
          </a:p>
          <a:p>
            <a:pPr latinLnBrk="0"/>
            <a:endParaRPr lang="ko-KR" altLang="en-US" dirty="0"/>
          </a:p>
          <a:p>
            <a:pPr latinLnBrk="0"/>
            <a:endParaRPr lang="ko-KR" altLang="en-US" dirty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2927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해킹 기초 용어해설</a:t>
            </a:r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강릉원주대학교 컴퓨터공학과</a:t>
            </a: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smtClean="0"/>
              <a:t>-</a:t>
            </a:r>
            <a:fld id="{2C402E74-3367-4DCB-ACBC-AA6D726AB983}" type="slidenum">
              <a:rPr lang="ko-KR" altLang="en-US" smtClean="0"/>
              <a:pPr/>
              <a:t>20</a:t>
            </a:fld>
            <a:r>
              <a:rPr lang="en-US" altLang="ko-KR" smtClean="0"/>
              <a:t>-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35658" y="1772816"/>
            <a:ext cx="6384614" cy="35283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latinLnBrk="0"/>
            <a:r>
              <a:rPr lang="en-US" altLang="ko-KR" b="1" dirty="0"/>
              <a:t>APT</a:t>
            </a:r>
            <a:r>
              <a:rPr lang="ko-KR" altLang="en-US" b="1" dirty="0"/>
              <a:t>란</a:t>
            </a:r>
            <a:r>
              <a:rPr lang="en-US" altLang="ko-KR" b="1" dirty="0" smtClean="0"/>
              <a:t>?</a:t>
            </a:r>
          </a:p>
          <a:p>
            <a:pPr latinLnBrk="0"/>
            <a:endParaRPr lang="en-US" altLang="ko-KR" b="1" dirty="0"/>
          </a:p>
          <a:p>
            <a:pPr marL="285750" indent="-285750" latinLnBrk="0">
              <a:buFontTx/>
              <a:buChar char="-"/>
            </a:pPr>
            <a:r>
              <a:rPr lang="ko-KR" altLang="en-US" dirty="0" smtClean="0"/>
              <a:t>해커가 </a:t>
            </a:r>
            <a:r>
              <a:rPr lang="ko-KR" altLang="en-US" dirty="0"/>
              <a:t>다양한 보안 위협을 만들어 특정 기업이나 조직의 네트워크에 지속적으로 가하는 공격을 뜻한다</a:t>
            </a:r>
            <a:r>
              <a:rPr lang="en-US" altLang="ko-KR" dirty="0"/>
              <a:t>. </a:t>
            </a:r>
            <a:r>
              <a:rPr lang="ko-KR" altLang="en-US" dirty="0"/>
              <a:t>지능형 지속 공격이라 한다</a:t>
            </a:r>
            <a:r>
              <a:rPr lang="en-US" altLang="ko-KR" dirty="0"/>
              <a:t>. </a:t>
            </a:r>
            <a:endParaRPr lang="en-US" altLang="ko-KR" dirty="0" smtClean="0"/>
          </a:p>
          <a:p>
            <a:pPr marL="285750" indent="-285750" latinLnBrk="0">
              <a:buFontTx/>
              <a:buChar char="-"/>
            </a:pPr>
            <a:r>
              <a:rPr lang="ko-KR" altLang="en-US" dirty="0" smtClean="0"/>
              <a:t>특정 </a:t>
            </a:r>
            <a:r>
              <a:rPr lang="ko-KR" altLang="en-US" dirty="0"/>
              <a:t>조직 내부 직원의 </a:t>
            </a:r>
            <a:r>
              <a:rPr lang="en-US" altLang="ko-KR" dirty="0"/>
              <a:t>PC</a:t>
            </a:r>
            <a:r>
              <a:rPr lang="ko-KR" altLang="en-US" dirty="0"/>
              <a:t>를 장악한 뒤 그 </a:t>
            </a:r>
            <a:r>
              <a:rPr lang="en-US" altLang="ko-KR" dirty="0"/>
              <a:t>PC</a:t>
            </a:r>
            <a:r>
              <a:rPr lang="ko-KR" altLang="en-US" dirty="0"/>
              <a:t>를 통해 내부 서버나 데이터베이스에 접근한 뒤 기밀정보 등을 </a:t>
            </a:r>
            <a:r>
              <a:rPr lang="ko-KR" altLang="en-US" dirty="0" err="1"/>
              <a:t>빼오거나</a:t>
            </a:r>
            <a:r>
              <a:rPr lang="ko-KR" altLang="en-US" dirty="0"/>
              <a:t> 파괴하는 것이 </a:t>
            </a:r>
            <a:r>
              <a:rPr lang="en-US" altLang="ko-KR" dirty="0"/>
              <a:t>APT</a:t>
            </a:r>
            <a:r>
              <a:rPr lang="ko-KR" altLang="en-US" dirty="0"/>
              <a:t>의 공격 수법으로</a:t>
            </a:r>
            <a:r>
              <a:rPr lang="en-US" altLang="ko-KR" dirty="0"/>
              <a:t>, </a:t>
            </a:r>
            <a:r>
              <a:rPr lang="ko-KR" altLang="en-US" dirty="0"/>
              <a:t>불특정 다수보다는 특정 기업이나 조직을 대상으로 한다</a:t>
            </a:r>
            <a:r>
              <a:rPr lang="en-US" altLang="ko-KR" dirty="0" smtClean="0"/>
              <a:t>.</a:t>
            </a:r>
          </a:p>
          <a:p>
            <a:pPr marL="285750" indent="-285750" latinLnBrk="0">
              <a:buFontTx/>
              <a:buChar char="-"/>
            </a:pPr>
            <a:r>
              <a:rPr lang="en-US" altLang="ko-KR" dirty="0" smtClean="0"/>
              <a:t>APT</a:t>
            </a:r>
            <a:r>
              <a:rPr lang="ko-KR" altLang="en-US" dirty="0"/>
              <a:t>의 특징은 지속성과 </a:t>
            </a:r>
            <a:r>
              <a:rPr lang="ko-KR" altLang="en-US" dirty="0" err="1"/>
              <a:t>은밀함이다</a:t>
            </a:r>
            <a:r>
              <a:rPr lang="en-US" altLang="ko-KR" dirty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565183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해킹 기초 용어해설</a:t>
            </a:r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강릉원주대학교 컴퓨터공학과</a:t>
            </a: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smtClean="0"/>
              <a:t>-</a:t>
            </a:r>
            <a:fld id="{2C402E74-3367-4DCB-ACBC-AA6D726AB983}" type="slidenum">
              <a:rPr lang="ko-KR" altLang="en-US" smtClean="0"/>
              <a:pPr/>
              <a:t>21</a:t>
            </a:fld>
            <a:r>
              <a:rPr lang="en-US" altLang="ko-KR" smtClean="0"/>
              <a:t>-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35658" y="1772816"/>
            <a:ext cx="6384614" cy="39604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latinLnBrk="0"/>
            <a:r>
              <a:rPr lang="ko-KR" altLang="en-US" b="1" dirty="0" err="1"/>
              <a:t>워너크라이</a:t>
            </a:r>
            <a:r>
              <a:rPr lang="en-US" altLang="ko-KR" b="1" dirty="0"/>
              <a:t>[ </a:t>
            </a:r>
            <a:r>
              <a:rPr lang="en-US" altLang="ko-KR" b="1" dirty="0" err="1"/>
              <a:t>WannaCry</a:t>
            </a:r>
            <a:r>
              <a:rPr lang="en-US" altLang="ko-KR" b="1" dirty="0"/>
              <a:t>] </a:t>
            </a:r>
            <a:r>
              <a:rPr lang="ko-KR" altLang="en-US" b="1" dirty="0"/>
              <a:t>란</a:t>
            </a:r>
            <a:r>
              <a:rPr lang="en-US" altLang="ko-KR" b="1" dirty="0"/>
              <a:t>?</a:t>
            </a:r>
            <a:endParaRPr lang="ko-KR" altLang="en-US" dirty="0"/>
          </a:p>
          <a:p>
            <a:pPr latinLnBrk="0"/>
            <a:endParaRPr lang="en-US" altLang="ko-KR" b="1" dirty="0"/>
          </a:p>
          <a:p>
            <a:pPr marL="285750" indent="-285750" latinLnBrk="0">
              <a:buFontTx/>
              <a:buChar char="-"/>
            </a:pPr>
            <a:r>
              <a:rPr lang="ko-KR" altLang="en-US" dirty="0" smtClean="0"/>
              <a:t>사용자의 </a:t>
            </a:r>
            <a:r>
              <a:rPr lang="ko-KR" altLang="en-US" dirty="0"/>
              <a:t>중요 파일을 암호화한 뒤 이를 푸는 대가로 금전을 요구하는 </a:t>
            </a:r>
            <a:r>
              <a:rPr lang="ko-KR" altLang="en-US" dirty="0" err="1"/>
              <a:t>랜섬웨어의</a:t>
            </a:r>
            <a:r>
              <a:rPr lang="ko-KR" altLang="en-US" dirty="0"/>
              <a:t> 일종이다</a:t>
            </a:r>
            <a:r>
              <a:rPr lang="en-US" altLang="ko-KR" dirty="0"/>
              <a:t>. </a:t>
            </a:r>
            <a:endParaRPr lang="en-US" altLang="ko-KR" dirty="0" smtClean="0"/>
          </a:p>
          <a:p>
            <a:pPr marL="285750" indent="-285750" latinLnBrk="0">
              <a:buFontTx/>
              <a:buChar char="-"/>
            </a:pPr>
            <a:r>
              <a:rPr lang="en-US" altLang="ko-KR" dirty="0" smtClean="0"/>
              <a:t>2016</a:t>
            </a:r>
            <a:r>
              <a:rPr lang="ko-KR" altLang="en-US" dirty="0"/>
              <a:t>년 미국국가안보국</a:t>
            </a:r>
            <a:r>
              <a:rPr lang="en-US" altLang="ko-KR" dirty="0"/>
              <a:t>(NSA)</a:t>
            </a:r>
            <a:r>
              <a:rPr lang="ko-KR" altLang="en-US" dirty="0"/>
              <a:t>이 도난당한 </a:t>
            </a:r>
            <a:r>
              <a:rPr lang="ko-KR" altLang="en-US" dirty="0" err="1"/>
              <a:t>해킹툴을</a:t>
            </a:r>
            <a:r>
              <a:rPr lang="ko-KR" altLang="en-US" dirty="0"/>
              <a:t> 활용한 것이 특징이다</a:t>
            </a:r>
            <a:r>
              <a:rPr lang="en-US" altLang="ko-KR" dirty="0" smtClean="0"/>
              <a:t>.</a:t>
            </a:r>
          </a:p>
          <a:p>
            <a:pPr marL="285750" indent="-285750" latinLnBrk="0">
              <a:buFontTx/>
              <a:buChar char="-"/>
            </a:pPr>
            <a:r>
              <a:rPr lang="en-US" altLang="ko-KR" dirty="0" smtClean="0"/>
              <a:t>2017</a:t>
            </a:r>
            <a:r>
              <a:rPr lang="ko-KR" altLang="en-US" dirty="0"/>
              <a:t>년 </a:t>
            </a:r>
            <a:r>
              <a:rPr lang="en-US" altLang="ko-KR" dirty="0"/>
              <a:t>5</a:t>
            </a:r>
            <a:r>
              <a:rPr lang="ko-KR" altLang="en-US" dirty="0"/>
              <a:t>월 </a:t>
            </a:r>
            <a:r>
              <a:rPr lang="en-US" altLang="ko-KR" dirty="0"/>
              <a:t>12</a:t>
            </a:r>
            <a:r>
              <a:rPr lang="ko-KR" altLang="en-US" dirty="0"/>
              <a:t>일에 배포되기 시작해 순식간에 전세계 </a:t>
            </a:r>
            <a:r>
              <a:rPr lang="en-US" altLang="ko-KR" dirty="0"/>
              <a:t>100</a:t>
            </a:r>
            <a:r>
              <a:rPr lang="ko-KR" altLang="en-US" dirty="0" err="1"/>
              <a:t>여개국으로</a:t>
            </a:r>
            <a:r>
              <a:rPr lang="ko-KR" altLang="en-US" dirty="0"/>
              <a:t> 확산되는 </a:t>
            </a:r>
            <a:r>
              <a:rPr lang="ko-KR" altLang="en-US" dirty="0" smtClean="0"/>
              <a:t>등 역사상 </a:t>
            </a:r>
            <a:r>
              <a:rPr lang="ko-KR" altLang="en-US" dirty="0"/>
              <a:t>전례가 없는 최악의 해킹으로 간주되고 있다</a:t>
            </a:r>
            <a:r>
              <a:rPr lang="en-US" altLang="ko-KR" dirty="0" smtClean="0"/>
              <a:t>.</a:t>
            </a:r>
          </a:p>
          <a:p>
            <a:pPr marL="285750" indent="-285750" latinLnBrk="0">
              <a:buFontTx/>
              <a:buChar char="-"/>
            </a:pPr>
            <a:r>
              <a:rPr lang="ko-KR" altLang="en-US" dirty="0" err="1" smtClean="0"/>
              <a:t>워너크라이는</a:t>
            </a:r>
            <a:r>
              <a:rPr lang="ko-KR" altLang="en-US" dirty="0" smtClean="0"/>
              <a:t> </a:t>
            </a:r>
            <a:r>
              <a:rPr lang="ko-KR" altLang="en-US" dirty="0"/>
              <a:t>마이크로소프트</a:t>
            </a:r>
            <a:r>
              <a:rPr lang="en-US" altLang="ko-KR" dirty="0"/>
              <a:t>(MS) </a:t>
            </a:r>
            <a:r>
              <a:rPr lang="ko-KR" altLang="en-US" dirty="0"/>
              <a:t>윈도 운영체제의 취약점을 파고들어 중요 파일을 암호화한 뒤 파일을 복구하는 조건으로 </a:t>
            </a:r>
            <a:r>
              <a:rPr lang="en-US" altLang="ko-KR" dirty="0"/>
              <a:t>300</a:t>
            </a:r>
            <a:r>
              <a:rPr lang="ko-KR" altLang="en-US" dirty="0"/>
              <a:t>∼</a:t>
            </a:r>
            <a:r>
              <a:rPr lang="en-US" altLang="ko-KR" dirty="0"/>
              <a:t>600</a:t>
            </a:r>
            <a:r>
              <a:rPr lang="ko-KR" altLang="en-US" dirty="0"/>
              <a:t>달러</a:t>
            </a:r>
            <a:r>
              <a:rPr lang="en-US" altLang="ko-KR" dirty="0"/>
              <a:t>(</a:t>
            </a:r>
            <a:r>
              <a:rPr lang="ko-KR" altLang="en-US" dirty="0"/>
              <a:t>한화 </a:t>
            </a:r>
            <a:r>
              <a:rPr lang="en-US" altLang="ko-KR" dirty="0"/>
              <a:t>34</a:t>
            </a:r>
            <a:r>
              <a:rPr lang="ko-KR" altLang="en-US" dirty="0"/>
              <a:t>만∼</a:t>
            </a:r>
            <a:r>
              <a:rPr lang="en-US" altLang="ko-KR" dirty="0"/>
              <a:t>68</a:t>
            </a:r>
            <a:r>
              <a:rPr lang="ko-KR" altLang="en-US" dirty="0"/>
              <a:t>만원</a:t>
            </a:r>
            <a:r>
              <a:rPr lang="en-US" altLang="ko-KR" dirty="0"/>
              <a:t>)</a:t>
            </a:r>
            <a:r>
              <a:rPr lang="ko-KR" altLang="en-US" dirty="0"/>
              <a:t>에 해당하는 비트코인</a:t>
            </a:r>
            <a:r>
              <a:rPr lang="en-US" altLang="ko-KR" dirty="0"/>
              <a:t>(</a:t>
            </a:r>
            <a:r>
              <a:rPr lang="ko-KR" altLang="en-US" dirty="0" err="1"/>
              <a:t>가상화폐</a:t>
            </a:r>
            <a:r>
              <a:rPr lang="en-US" altLang="ko-KR" dirty="0"/>
              <a:t>)</a:t>
            </a:r>
            <a:r>
              <a:rPr lang="ko-KR" altLang="en-US" dirty="0"/>
              <a:t>을 요구하고 있다</a:t>
            </a:r>
            <a:r>
              <a:rPr lang="en-US" altLang="ko-KR" dirty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778291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해킹 기초 용어해설</a:t>
            </a:r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강릉원주대학교 컴퓨터공학과</a:t>
            </a: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smtClean="0"/>
              <a:t>-</a:t>
            </a:r>
            <a:fld id="{2C402E74-3367-4DCB-ACBC-AA6D726AB983}" type="slidenum">
              <a:rPr lang="ko-KR" altLang="en-US" smtClean="0"/>
              <a:pPr/>
              <a:t>22</a:t>
            </a:fld>
            <a:r>
              <a:rPr lang="en-US" altLang="ko-KR" smtClean="0"/>
              <a:t>-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35658" y="1772816"/>
            <a:ext cx="6384614" cy="39604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latinLnBrk="0"/>
            <a:r>
              <a:rPr lang="en-US" altLang="ko-KR" b="1" dirty="0" smtClean="0"/>
              <a:t>DDOS </a:t>
            </a:r>
            <a:r>
              <a:rPr lang="ko-KR" altLang="en-US" b="1" dirty="0" smtClean="0"/>
              <a:t>공격이란</a:t>
            </a:r>
            <a:r>
              <a:rPr lang="en-US" altLang="ko-KR" b="1" dirty="0" smtClean="0"/>
              <a:t>?</a:t>
            </a:r>
            <a:endParaRPr lang="ko-KR" altLang="en-US" dirty="0"/>
          </a:p>
          <a:p>
            <a:pPr latinLnBrk="0"/>
            <a:endParaRPr lang="en-US" altLang="ko-KR" b="1" dirty="0"/>
          </a:p>
          <a:p>
            <a:pPr marL="285750" indent="-285750">
              <a:buFontTx/>
              <a:buChar char="-"/>
            </a:pPr>
            <a:r>
              <a:rPr lang="ko-KR" altLang="en-US" dirty="0" smtClean="0"/>
              <a:t>사용자의 </a:t>
            </a:r>
            <a:r>
              <a:rPr lang="ko-KR" altLang="en-US" dirty="0"/>
              <a:t>특정 인터넷 사이트가 소화할 수 없는 규모의 접속 </a:t>
            </a:r>
            <a:r>
              <a:rPr lang="ko-KR" altLang="en-US" dirty="0" err="1"/>
              <a:t>통신량</a:t>
            </a:r>
            <a:r>
              <a:rPr lang="en-US" altLang="ko-KR" dirty="0"/>
              <a:t>(</a:t>
            </a:r>
            <a:r>
              <a:rPr lang="ko-KR" altLang="en-US" dirty="0"/>
              <a:t>트래픽</a:t>
            </a:r>
            <a:r>
              <a:rPr lang="en-US" altLang="ko-KR" dirty="0"/>
              <a:t>)</a:t>
            </a:r>
            <a:r>
              <a:rPr lang="ko-KR" altLang="en-US" dirty="0"/>
              <a:t>을 한꺼번에 일으켜 서비스 체계를 마비시킨다</a:t>
            </a:r>
            <a:r>
              <a:rPr lang="en-US" altLang="ko-KR" dirty="0"/>
              <a:t>. </a:t>
            </a:r>
            <a:r>
              <a:rPr lang="ko-KR" altLang="en-US" dirty="0"/>
              <a:t>불특정 다수의 컴퓨터에 악성 컴퓨팅 코드인 ‘좀비</a:t>
            </a:r>
            <a:r>
              <a:rPr lang="en-US" altLang="ko-KR" dirty="0"/>
              <a:t>(Zombie)’</a:t>
            </a:r>
            <a:r>
              <a:rPr lang="ko-KR" altLang="en-US" dirty="0"/>
              <a:t>를 퍼뜨린 뒤 </a:t>
            </a:r>
            <a:r>
              <a:rPr lang="en-US" altLang="ko-KR" dirty="0" err="1"/>
              <a:t>DDoS</a:t>
            </a:r>
            <a:r>
              <a:rPr lang="en-US" altLang="ko-KR" dirty="0"/>
              <a:t>(Denial of Service) </a:t>
            </a:r>
            <a:r>
              <a:rPr lang="ko-KR" altLang="en-US" dirty="0"/>
              <a:t>공격에 이용하는 게 특징이다</a:t>
            </a:r>
            <a:r>
              <a:rPr lang="en-US" altLang="ko-KR" dirty="0" smtClean="0"/>
              <a:t>.</a:t>
            </a:r>
          </a:p>
          <a:p>
            <a:pPr marL="285750" indent="-285750">
              <a:buFontTx/>
              <a:buChar char="-"/>
            </a:pPr>
            <a:r>
              <a:rPr lang="ko-KR" altLang="en-US" dirty="0" smtClean="0"/>
              <a:t>좀비에 </a:t>
            </a:r>
            <a:r>
              <a:rPr lang="ko-KR" altLang="en-US" dirty="0"/>
              <a:t>감염된 수많은 컴퓨터가 일시에 특정 사이트를 공격</a:t>
            </a:r>
            <a:r>
              <a:rPr lang="en-US" altLang="ko-KR" dirty="0"/>
              <a:t>(</a:t>
            </a:r>
            <a:r>
              <a:rPr lang="ko-KR" altLang="en-US" dirty="0"/>
              <a:t>접속</a:t>
            </a:r>
            <a:r>
              <a:rPr lang="en-US" altLang="ko-KR" dirty="0"/>
              <a:t>)</a:t>
            </a:r>
            <a:r>
              <a:rPr lang="ko-KR" altLang="en-US" dirty="0"/>
              <a:t>하는 트래픽에 동원되는 구조다</a:t>
            </a:r>
            <a:r>
              <a:rPr lang="en-US" altLang="ko-KR" dirty="0" smtClean="0"/>
              <a:t>.</a:t>
            </a:r>
          </a:p>
          <a:p>
            <a:pPr marL="285750" indent="-285750">
              <a:buFontTx/>
              <a:buChar char="-"/>
            </a:pPr>
            <a:r>
              <a:rPr lang="ko-KR" altLang="en-US" dirty="0" smtClean="0"/>
              <a:t>공격 </a:t>
            </a:r>
            <a:r>
              <a:rPr lang="ko-KR" altLang="en-US" dirty="0"/>
              <a:t>대상 컴퓨터 안에 담긴 자료를 몰래 빼내거나 삭제하지는 않는다</a:t>
            </a:r>
            <a:r>
              <a:rPr lang="en-US" altLang="ko-KR" dirty="0" smtClean="0"/>
              <a:t>.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1342274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해킹 기초 용어해설</a:t>
            </a:r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mtClean="0"/>
              <a:t>강릉원주대학교 컴퓨터공학과</a:t>
            </a: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smtClean="0"/>
              <a:t>-</a:t>
            </a:r>
            <a:fld id="{2C402E74-3367-4DCB-ACBC-AA6D726AB983}" type="slidenum">
              <a:rPr lang="ko-KR" altLang="en-US" smtClean="0"/>
              <a:pPr/>
              <a:t>23</a:t>
            </a:fld>
            <a:r>
              <a:rPr lang="en-US" altLang="ko-KR" smtClean="0"/>
              <a:t>-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35658" y="1772816"/>
            <a:ext cx="6384614" cy="39604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latinLnBrk="0"/>
            <a:r>
              <a:rPr lang="en-US" altLang="ko-KR" b="1" dirty="0"/>
              <a:t>MBR</a:t>
            </a:r>
            <a:r>
              <a:rPr lang="ko-KR" altLang="en-US" b="1" dirty="0"/>
              <a:t>파괴 공격 </a:t>
            </a:r>
            <a:r>
              <a:rPr lang="ko-KR" altLang="en-US" b="1" dirty="0" smtClean="0"/>
              <a:t>이란</a:t>
            </a:r>
            <a:r>
              <a:rPr lang="en-US" altLang="ko-KR" b="1" dirty="0" smtClean="0"/>
              <a:t>?</a:t>
            </a:r>
            <a:endParaRPr lang="ko-KR" altLang="en-US" dirty="0"/>
          </a:p>
          <a:p>
            <a:pPr latinLnBrk="0"/>
            <a:endParaRPr lang="en-US" altLang="ko-KR" b="1" dirty="0"/>
          </a:p>
          <a:p>
            <a:pPr marL="285750" indent="-285750">
              <a:buFontTx/>
              <a:buChar char="-"/>
            </a:pPr>
            <a:r>
              <a:rPr lang="en-US" altLang="ko-KR" dirty="0" smtClean="0"/>
              <a:t>MBR</a:t>
            </a:r>
            <a:r>
              <a:rPr lang="ko-KR" altLang="en-US" dirty="0"/>
              <a:t>은 하드디스크의 </a:t>
            </a:r>
            <a:r>
              <a:rPr lang="en-US" altLang="ko-KR" dirty="0"/>
              <a:t>(Master Boot Record)</a:t>
            </a:r>
            <a:r>
              <a:rPr lang="ko-KR" altLang="en-US" dirty="0"/>
              <a:t>영역이다</a:t>
            </a:r>
            <a:r>
              <a:rPr lang="en-US" altLang="ko-KR" dirty="0"/>
              <a:t>. </a:t>
            </a:r>
            <a:r>
              <a:rPr lang="ko-KR" altLang="en-US" dirty="0"/>
              <a:t>이 영역이 파괴되면 </a:t>
            </a:r>
            <a:r>
              <a:rPr lang="en-US" altLang="ko-KR" dirty="0"/>
              <a:t>pc</a:t>
            </a:r>
            <a:r>
              <a:rPr lang="ko-KR" altLang="en-US" dirty="0"/>
              <a:t>의 부팅이 불가능해진다</a:t>
            </a:r>
            <a:r>
              <a:rPr lang="en-US" altLang="ko-KR" dirty="0"/>
              <a:t>.</a:t>
            </a:r>
            <a:br>
              <a:rPr lang="en-US" altLang="ko-KR" dirty="0"/>
            </a:br>
            <a:r>
              <a:rPr lang="ko-KR" altLang="en-US" dirty="0"/>
              <a:t>가장 시작 부분에 위치하는 영역이기 때문에 이 영역이 파괴됨으로서 뒤에 순차적으로 실행될 명령들이 무시되고 데이터를 읽지 </a:t>
            </a:r>
            <a:r>
              <a:rPr lang="ko-KR" altLang="en-US" dirty="0" err="1"/>
              <a:t>못하게된다</a:t>
            </a:r>
            <a:r>
              <a:rPr lang="en-US" altLang="ko-KR" dirty="0"/>
              <a:t>. </a:t>
            </a:r>
            <a:endParaRPr lang="en-US" altLang="ko-KR" dirty="0" smtClean="0"/>
          </a:p>
          <a:p>
            <a:pPr marL="285750" indent="-285750">
              <a:buFontTx/>
              <a:buChar char="-"/>
            </a:pPr>
            <a:r>
              <a:rPr lang="en-US" altLang="ko-KR" dirty="0" smtClean="0"/>
              <a:t>MBR</a:t>
            </a:r>
            <a:r>
              <a:rPr lang="ko-KR" altLang="en-US" dirty="0"/>
              <a:t>이 감염되면 메모리 검사 시 모드 </a:t>
            </a:r>
            <a:r>
              <a:rPr lang="en-US" altLang="ko-KR" dirty="0"/>
              <a:t>0</a:t>
            </a:r>
            <a:r>
              <a:rPr lang="ko-KR" altLang="en-US" dirty="0"/>
              <a:t>값으로 </a:t>
            </a:r>
            <a:r>
              <a:rPr lang="ko-KR" altLang="en-US" dirty="0" smtClean="0"/>
              <a:t>초기화되어 있는 </a:t>
            </a:r>
            <a:r>
              <a:rPr lang="ko-KR" altLang="en-US" dirty="0"/>
              <a:t>것을 확인할 수 </a:t>
            </a:r>
            <a:r>
              <a:rPr lang="ko-KR" altLang="en-US" dirty="0" smtClean="0"/>
              <a:t>있다</a:t>
            </a:r>
            <a:r>
              <a:rPr lang="en-US" altLang="ko-KR" dirty="0" smtClean="0"/>
              <a:t>.</a:t>
            </a:r>
          </a:p>
          <a:p>
            <a:pPr marL="285750" indent="-285750">
              <a:buFontTx/>
              <a:buChar char="-"/>
            </a:pPr>
            <a:r>
              <a:rPr lang="ko-KR" altLang="en-US" dirty="0"/>
              <a:t>더 발전된 공격의 경우</a:t>
            </a:r>
            <a:r>
              <a:rPr lang="en-US" altLang="ko-KR" dirty="0" smtClean="0"/>
              <a:t>, 0</a:t>
            </a:r>
            <a:r>
              <a:rPr lang="ko-KR" altLang="en-US" dirty="0"/>
              <a:t>으로 초기화 시킬 뿐만 아니라 </a:t>
            </a:r>
            <a:r>
              <a:rPr lang="en-US" altLang="ko-KR" dirty="0"/>
              <a:t>MBR</a:t>
            </a:r>
            <a:r>
              <a:rPr lang="ko-KR" altLang="en-US" dirty="0"/>
              <a:t>영역에 자신만의 코드를 삽입하여 부팅 시 마다 코드가 실행되게 할 수 있다</a:t>
            </a:r>
            <a:r>
              <a:rPr lang="en-US" altLang="ko-KR" dirty="0"/>
              <a:t>. </a:t>
            </a:r>
            <a:r>
              <a:rPr lang="ko-KR" altLang="en-US" dirty="0"/>
              <a:t>이는 사용자가 거의 대응 할 수 없으며 탐지가 </a:t>
            </a:r>
            <a:r>
              <a:rPr lang="ko-KR" altLang="en-US" dirty="0" smtClean="0"/>
              <a:t>어렵다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309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4682481" cy="659160"/>
          </a:xfrm>
        </p:spPr>
        <p:txBody>
          <a:bodyPr/>
          <a:lstStyle/>
          <a:p>
            <a:r>
              <a:rPr lang="ko-KR" altLang="en-US" dirty="0" smtClean="0"/>
              <a:t>북한의</a:t>
            </a:r>
            <a:r>
              <a:rPr lang="en-US" altLang="ko-KR" dirty="0" smtClean="0"/>
              <a:t> </a:t>
            </a:r>
            <a:r>
              <a:rPr lang="ko-KR" altLang="en-US" dirty="0" smtClean="0"/>
              <a:t>해킹 전략 </a:t>
            </a:r>
            <a:r>
              <a:rPr lang="en-US" altLang="ko-KR" dirty="0" smtClean="0"/>
              <a:t>-1</a:t>
            </a:r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z="1200" dirty="0" smtClean="0"/>
              <a:t>강릉원주대학교 컴퓨터공학과</a:t>
            </a:r>
            <a:endParaRPr lang="ko-KR" altLang="en-US" sz="1200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2E74-3367-4DCB-ACBC-AA6D726AB983}" type="slidenum">
              <a:rPr lang="ko-KR" altLang="en-US" smtClean="0"/>
              <a:pPr/>
              <a:t>3</a:t>
            </a:fld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99592" y="1988840"/>
            <a:ext cx="6120680" cy="35283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ko-KR" altLang="en-US" dirty="0">
                <a:sym typeface="Wingdings 2"/>
              </a:rPr>
              <a:t> </a:t>
            </a:r>
            <a:r>
              <a:rPr lang="ko-KR" altLang="en-US" dirty="0" smtClean="0">
                <a:sym typeface="Wingdings 2"/>
              </a:rPr>
              <a:t> 사이버 공격을 위한 </a:t>
            </a:r>
            <a:r>
              <a:rPr lang="ko-KR" altLang="en-US" dirty="0" smtClean="0"/>
              <a:t>비밀 활동 장소 선택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r>
              <a:rPr lang="ko-KR" altLang="en-US" dirty="0" smtClean="0"/>
              <a:t>중국의 </a:t>
            </a:r>
            <a:r>
              <a:rPr lang="ko-KR" altLang="en-US" dirty="0"/>
              <a:t>심양에 있는 북한 식당인 </a:t>
            </a:r>
            <a:r>
              <a:rPr lang="ko-KR" altLang="en-US" dirty="0" smtClean="0"/>
              <a:t>칠성각 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심양</a:t>
            </a:r>
            <a:r>
              <a:rPr lang="en-US" altLang="ko-KR" dirty="0"/>
              <a:t>, </a:t>
            </a:r>
            <a:r>
              <a:rPr lang="ko-KR" altLang="en-US" dirty="0"/>
              <a:t>단동</a:t>
            </a:r>
            <a:r>
              <a:rPr lang="en-US" altLang="ko-KR" dirty="0"/>
              <a:t>, </a:t>
            </a:r>
            <a:r>
              <a:rPr lang="ko-KR" altLang="en-US" dirty="0"/>
              <a:t>베이징 및 기타 중국 도시의 </a:t>
            </a:r>
            <a:r>
              <a:rPr lang="en-US" altLang="ko-KR" dirty="0"/>
              <a:t>PC </a:t>
            </a:r>
            <a:r>
              <a:rPr lang="ko-KR" altLang="en-US" dirty="0" smtClean="0"/>
              <a:t>카페 활용</a:t>
            </a:r>
            <a:endParaRPr lang="en-US" altLang="ko-KR" dirty="0" smtClean="0"/>
          </a:p>
          <a:p>
            <a:pPr lvl="1"/>
            <a:endParaRPr lang="en-US" altLang="ko-KR" dirty="0"/>
          </a:p>
          <a:p>
            <a:pPr lvl="1"/>
            <a:endParaRPr lang="en-US" altLang="ko-KR" dirty="0" smtClean="0"/>
          </a:p>
          <a:p>
            <a:r>
              <a:rPr lang="ko-KR" altLang="en-US" dirty="0">
                <a:sym typeface="Wingdings 2"/>
              </a:rPr>
              <a:t> </a:t>
            </a:r>
            <a:r>
              <a:rPr lang="ko-KR" altLang="en-US" dirty="0" smtClean="0">
                <a:sym typeface="Wingdings 2"/>
              </a:rPr>
              <a:t> </a:t>
            </a:r>
            <a:r>
              <a:rPr lang="ko-KR" altLang="en-US" dirty="0" smtClean="0"/>
              <a:t>중국 </a:t>
            </a:r>
            <a:r>
              <a:rPr lang="ko-KR" altLang="en-US" dirty="0"/>
              <a:t>통신 </a:t>
            </a:r>
            <a:r>
              <a:rPr lang="ko-KR" altLang="en-US" dirty="0" smtClean="0"/>
              <a:t>회사 활용</a:t>
            </a:r>
            <a:endParaRPr lang="en-US" altLang="ko-KR" dirty="0"/>
          </a:p>
          <a:p>
            <a:pPr lvl="1"/>
            <a:r>
              <a:rPr lang="ko-KR" altLang="en-US" dirty="0" smtClean="0"/>
              <a:t>차이나 </a:t>
            </a:r>
            <a:r>
              <a:rPr lang="ko-KR" altLang="en-US" dirty="0" err="1"/>
              <a:t>유니콤</a:t>
            </a:r>
            <a:r>
              <a:rPr lang="ko-KR" altLang="en-US" dirty="0"/>
              <a:t> </a:t>
            </a:r>
            <a:r>
              <a:rPr lang="en-US" altLang="ko-KR" dirty="0"/>
              <a:t>(China Unicom)</a:t>
            </a:r>
            <a:r>
              <a:rPr lang="ko-KR" altLang="en-US" dirty="0"/>
              <a:t>과 같은 중국 통신 회사의 </a:t>
            </a:r>
            <a:r>
              <a:rPr lang="ko-KR" altLang="en-US" dirty="0" err="1"/>
              <a:t>중추선에</a:t>
            </a:r>
            <a:r>
              <a:rPr lang="ko-KR" altLang="en-US" dirty="0"/>
              <a:t> 점퍼를 몰래 넣어 침입한 통신 회선을 사용하여 사이버 공격을 </a:t>
            </a:r>
            <a:r>
              <a:rPr lang="ko-KR" altLang="en-US" dirty="0" smtClean="0"/>
              <a:t>시도</a:t>
            </a:r>
            <a:r>
              <a:rPr lang="en-US" altLang="ko-KR" dirty="0" smtClean="0"/>
              <a:t>.</a:t>
            </a:r>
            <a:endParaRPr lang="ko-KR" altLang="en-US" dirty="0"/>
          </a:p>
          <a:p>
            <a:pPr latinLnBrk="0"/>
            <a:endParaRPr lang="ko-KR" altLang="en-US" dirty="0"/>
          </a:p>
          <a:p>
            <a:pPr latinLnBrk="0"/>
            <a:endParaRPr lang="ko-KR" altLang="en-US" dirty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5433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4970513" cy="659160"/>
          </a:xfrm>
        </p:spPr>
        <p:txBody>
          <a:bodyPr/>
          <a:lstStyle/>
          <a:p>
            <a:r>
              <a:rPr lang="ko-KR" altLang="en-US" dirty="0" smtClean="0"/>
              <a:t>북한의</a:t>
            </a:r>
            <a:r>
              <a:rPr lang="en-US" altLang="ko-KR" dirty="0" smtClean="0"/>
              <a:t> </a:t>
            </a:r>
            <a:r>
              <a:rPr lang="ko-KR" altLang="en-US" dirty="0" smtClean="0"/>
              <a:t>해킹 전략 </a:t>
            </a:r>
            <a:r>
              <a:rPr lang="en-US" altLang="ko-KR" dirty="0" smtClean="0"/>
              <a:t>- 2</a:t>
            </a:r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z="1200" dirty="0" smtClean="0"/>
              <a:t>강릉원주대학교 컴퓨터공학과</a:t>
            </a:r>
            <a:endParaRPr lang="ko-KR" altLang="en-US" sz="1200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2E74-3367-4DCB-ACBC-AA6D726AB983}" type="slidenum">
              <a:rPr lang="ko-KR" altLang="en-US" smtClean="0"/>
              <a:pPr/>
              <a:t>4</a:t>
            </a:fld>
            <a:endParaRPr lang="ko-KR" altLang="en-US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259632" y="128038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708" y="1985601"/>
            <a:ext cx="6120680" cy="4604974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539552" y="4540562"/>
            <a:ext cx="6246440" cy="473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kern="0" dirty="0" smtClean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.</a:t>
            </a:r>
            <a:endParaRPr lang="ko-KR" altLang="en-US" sz="18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0174" y="1481545"/>
            <a:ext cx="6120680" cy="504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285750" indent="-285750"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Font typeface="Wingdings 2" panose="05020102010507070707" pitchFamily="18" charset="2"/>
              <a:buChar char="©"/>
            </a:pPr>
            <a:r>
              <a:rPr lang="ko-KR" altLang="en-US" dirty="0" smtClean="0">
                <a:sym typeface="Wingdings 2"/>
              </a:rPr>
              <a:t>해킹 부대 운용 </a:t>
            </a:r>
            <a:r>
              <a:rPr lang="en-US" altLang="ko-KR" dirty="0" smtClean="0">
                <a:sym typeface="Wingdings 2"/>
              </a:rPr>
              <a:t>– 121 </a:t>
            </a:r>
            <a:r>
              <a:rPr lang="ko-KR" altLang="en-US" dirty="0" smtClean="0">
                <a:sym typeface="Wingdings 2"/>
              </a:rPr>
              <a:t>부대</a:t>
            </a:r>
            <a:endParaRPr lang="en-US" altLang="ko-KR" dirty="0" smtClean="0">
              <a:sym typeface="Wingdings 2"/>
            </a:endParaRPr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76396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4970513" cy="659160"/>
          </a:xfrm>
        </p:spPr>
        <p:txBody>
          <a:bodyPr/>
          <a:lstStyle/>
          <a:p>
            <a:r>
              <a:rPr lang="ko-KR" altLang="en-US" dirty="0" smtClean="0"/>
              <a:t>북한의</a:t>
            </a:r>
            <a:r>
              <a:rPr lang="en-US" altLang="ko-KR" dirty="0" smtClean="0"/>
              <a:t> </a:t>
            </a:r>
            <a:r>
              <a:rPr lang="ko-KR" altLang="en-US" dirty="0" smtClean="0"/>
              <a:t>해킹 전략 </a:t>
            </a:r>
            <a:r>
              <a:rPr lang="en-US" altLang="ko-KR" dirty="0" smtClean="0"/>
              <a:t>- 3</a:t>
            </a:r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z="1200" dirty="0" smtClean="0"/>
              <a:t>강릉원주대학교 컴퓨터공학과</a:t>
            </a:r>
            <a:endParaRPr lang="ko-KR" altLang="en-US" sz="1200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2E74-3367-4DCB-ACBC-AA6D726AB983}" type="slidenum">
              <a:rPr lang="ko-KR" altLang="en-US" smtClean="0"/>
              <a:pPr/>
              <a:t>5</a:t>
            </a:fld>
            <a:endParaRPr lang="ko-KR" altLang="en-US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259632" y="128038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539552" y="4540562"/>
            <a:ext cx="6246440" cy="473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kern="0" dirty="0" smtClean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.</a:t>
            </a:r>
            <a:endParaRPr lang="ko-KR" altLang="en-US" sz="18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0174" y="1481544"/>
            <a:ext cx="6120680" cy="49717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285750" indent="-285750"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Font typeface="Wingdings 2" panose="05020102010507070707" pitchFamily="18" charset="2"/>
              <a:buChar char="©"/>
            </a:pPr>
            <a:r>
              <a:rPr lang="ko-KR" altLang="en-US" dirty="0" smtClean="0">
                <a:sym typeface="Wingdings 2"/>
              </a:rPr>
              <a:t>해킹 교육 기관 운용 </a:t>
            </a:r>
            <a:endParaRPr lang="en-US" altLang="ko-KR" dirty="0" smtClean="0">
              <a:sym typeface="Wingdings 2"/>
            </a:endParaRPr>
          </a:p>
          <a:p>
            <a:pPr marL="285750" indent="-285750"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Font typeface="Wingdings 2" panose="05020102010507070707" pitchFamily="18" charset="2"/>
              <a:buChar char="©"/>
            </a:pPr>
            <a:endParaRPr lang="en-US" altLang="ko-KR" dirty="0">
              <a:sym typeface="Wingdings 2"/>
            </a:endParaRPr>
          </a:p>
          <a:p>
            <a:pPr marL="742950" lvl="1" indent="-285750"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Font typeface="Wingdings 2" panose="05020102010507070707" pitchFamily="18" charset="2"/>
              <a:buChar char="©"/>
            </a:pPr>
            <a:r>
              <a:rPr lang="ko-KR" altLang="en-US" sz="1600" dirty="0"/>
              <a:t>미림 대학</a:t>
            </a:r>
            <a:r>
              <a:rPr lang="en-US" altLang="ko-KR" sz="1600" dirty="0"/>
              <a:t>, </a:t>
            </a:r>
            <a:r>
              <a:rPr lang="ko-KR" altLang="en-US" sz="1600" dirty="0"/>
              <a:t>모란봉 대학 및 기타 고등 교육 </a:t>
            </a:r>
            <a:r>
              <a:rPr lang="ko-KR" altLang="en-US" sz="1600" dirty="0" smtClean="0"/>
              <a:t>기관 설립</a:t>
            </a:r>
            <a:endParaRPr lang="en-US" altLang="ko-KR" sz="1600" dirty="0" smtClean="0"/>
          </a:p>
          <a:p>
            <a:pPr marL="1200150" lvl="2" indent="-285750"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Font typeface="Wingdings 2" panose="05020102010507070707" pitchFamily="18" charset="2"/>
              <a:buChar char="©"/>
            </a:pPr>
            <a:r>
              <a:rPr lang="ko-KR" altLang="en-US" sz="1600" dirty="0" smtClean="0"/>
              <a:t>뉴스 </a:t>
            </a:r>
            <a:r>
              <a:rPr lang="ko-KR" altLang="en-US" sz="1600" dirty="0"/>
              <a:t>보도에 따르면 북한은 사이버 전사 교육을 목적으로 미림 대학</a:t>
            </a:r>
            <a:r>
              <a:rPr lang="en-US" altLang="ko-KR" sz="1600" dirty="0"/>
              <a:t>, </a:t>
            </a:r>
            <a:r>
              <a:rPr lang="ko-KR" altLang="en-US" sz="1600" dirty="0"/>
              <a:t>모란봉 대학 및 기타 고등 교육 기관을 설립했다</a:t>
            </a:r>
            <a:r>
              <a:rPr lang="en-US" altLang="ko-KR" sz="1600" dirty="0"/>
              <a:t>. </a:t>
            </a:r>
            <a:endParaRPr lang="en-US" altLang="ko-KR" sz="1600" dirty="0" smtClean="0"/>
          </a:p>
          <a:p>
            <a:pPr marL="1200150" lvl="2" indent="-285750"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Font typeface="Wingdings 2" panose="05020102010507070707" pitchFamily="18" charset="2"/>
              <a:buChar char="©"/>
            </a:pPr>
            <a:r>
              <a:rPr lang="ko-KR" altLang="en-US" sz="1600" dirty="0" smtClean="0"/>
              <a:t>이 </a:t>
            </a:r>
            <a:r>
              <a:rPr lang="ko-KR" altLang="en-US" sz="1600" dirty="0"/>
              <a:t>학교는 북한 인민군과 밀접한 관련이 있으며 매년 수백 명의 전문 해커를 </a:t>
            </a:r>
            <a:r>
              <a:rPr lang="ko-KR" altLang="en-US" sz="1600" dirty="0" smtClean="0"/>
              <a:t>교육</a:t>
            </a:r>
            <a:r>
              <a:rPr lang="en-US" altLang="ko-KR" sz="1600" dirty="0" smtClean="0"/>
              <a:t>. </a:t>
            </a:r>
            <a:r>
              <a:rPr lang="ko-KR" altLang="en-US" sz="1600" dirty="0" smtClean="0"/>
              <a:t>졸업 </a:t>
            </a:r>
            <a:r>
              <a:rPr lang="ko-KR" altLang="en-US" sz="1600" dirty="0"/>
              <a:t>후 해킹 부대의 군사 공무원으로 </a:t>
            </a:r>
            <a:r>
              <a:rPr lang="ko-KR" altLang="en-US" sz="1600" dirty="0" smtClean="0"/>
              <a:t>임명</a:t>
            </a:r>
            <a:r>
              <a:rPr lang="en-US" altLang="ko-KR" sz="1600" dirty="0" smtClean="0"/>
              <a:t>.</a:t>
            </a:r>
            <a:endParaRPr lang="ko-KR" altLang="en-US" sz="1600" dirty="0"/>
          </a:p>
          <a:p>
            <a:pPr marL="285750" indent="-285750"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Font typeface="Wingdings 2" panose="05020102010507070707" pitchFamily="18" charset="2"/>
              <a:buChar char="©"/>
            </a:pPr>
            <a:endParaRPr lang="en-US" altLang="ko-KR" dirty="0" smtClean="0">
              <a:sym typeface="Wingdings 2"/>
            </a:endParaRPr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21906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4970513" cy="659160"/>
          </a:xfrm>
        </p:spPr>
        <p:txBody>
          <a:bodyPr/>
          <a:lstStyle/>
          <a:p>
            <a:r>
              <a:rPr lang="ko-KR" altLang="en-US" dirty="0" smtClean="0"/>
              <a:t>북한의</a:t>
            </a:r>
            <a:r>
              <a:rPr lang="en-US" altLang="ko-KR" dirty="0" smtClean="0"/>
              <a:t> </a:t>
            </a:r>
            <a:r>
              <a:rPr lang="ko-KR" altLang="en-US" dirty="0" smtClean="0"/>
              <a:t>해킹 사례 </a:t>
            </a:r>
            <a:r>
              <a:rPr lang="en-US" altLang="ko-KR" dirty="0" smtClean="0"/>
              <a:t>- 1</a:t>
            </a:r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z="1200" dirty="0" smtClean="0"/>
              <a:t>강릉원주대학교 컴퓨터공학과</a:t>
            </a:r>
            <a:endParaRPr lang="ko-KR" altLang="en-US" sz="1200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2E74-3367-4DCB-ACBC-AA6D726AB983}" type="slidenum">
              <a:rPr lang="ko-KR" altLang="en-US" smtClean="0"/>
              <a:pPr/>
              <a:t>6</a:t>
            </a:fld>
            <a:endParaRPr lang="ko-KR" altLang="en-US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259632" y="128038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539552" y="4540562"/>
            <a:ext cx="6246440" cy="473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kern="0" dirty="0" smtClean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.</a:t>
            </a:r>
            <a:endParaRPr lang="ko-KR" altLang="en-US" sz="18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5658" y="1481544"/>
            <a:ext cx="6672646" cy="49717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ko-KR" altLang="en-US" sz="2000" dirty="0"/>
              <a:t>한국 정부와 민간 부문 웹 사이트에 대한 </a:t>
            </a:r>
            <a:r>
              <a:rPr lang="en-US" altLang="ko-KR" sz="2000" dirty="0" err="1"/>
              <a:t>DDoS</a:t>
            </a:r>
            <a:r>
              <a:rPr lang="en-US" altLang="ko-KR" sz="2000" dirty="0"/>
              <a:t> </a:t>
            </a:r>
            <a:r>
              <a:rPr lang="ko-KR" altLang="en-US" sz="2000" dirty="0" smtClean="0"/>
              <a:t>공격 시도</a:t>
            </a:r>
            <a:endParaRPr lang="en-US" altLang="ko-KR" sz="2000" dirty="0" smtClean="0"/>
          </a:p>
          <a:p>
            <a:endParaRPr lang="en-US" altLang="ko-KR" sz="2000" dirty="0" smtClean="0"/>
          </a:p>
          <a:p>
            <a:r>
              <a:rPr lang="en-US" altLang="ko-KR" dirty="0" smtClean="0"/>
              <a:t>- 2010</a:t>
            </a:r>
            <a:r>
              <a:rPr lang="ko-KR" altLang="en-US" dirty="0"/>
              <a:t>년 </a:t>
            </a:r>
            <a:r>
              <a:rPr lang="en-US" altLang="ko-KR" dirty="0" smtClean="0"/>
              <a:t>7</a:t>
            </a:r>
            <a:r>
              <a:rPr lang="ko-KR" altLang="en-US" dirty="0"/>
              <a:t>월 </a:t>
            </a:r>
            <a:r>
              <a:rPr lang="en-US" altLang="ko-KR" dirty="0"/>
              <a:t>7</a:t>
            </a:r>
            <a:r>
              <a:rPr lang="ko-KR" altLang="en-US" dirty="0"/>
              <a:t>일 북한은 한국 정부와 민간 부문 웹 사이트에 대한 </a:t>
            </a:r>
            <a:r>
              <a:rPr lang="en-US" altLang="ko-KR" dirty="0" err="1"/>
              <a:t>DDoS</a:t>
            </a:r>
            <a:r>
              <a:rPr lang="en-US" altLang="ko-KR" dirty="0"/>
              <a:t> </a:t>
            </a:r>
            <a:r>
              <a:rPr lang="ko-KR" altLang="en-US" dirty="0"/>
              <a:t>공격을 시도했다</a:t>
            </a:r>
            <a:r>
              <a:rPr lang="en-US" altLang="ko-KR" dirty="0"/>
              <a:t>. </a:t>
            </a:r>
            <a:r>
              <a:rPr lang="ko-KR" altLang="en-US" dirty="0"/>
              <a:t>그들은 </a:t>
            </a:r>
            <a:r>
              <a:rPr lang="en-US" altLang="ko-KR" dirty="0"/>
              <a:t>P2P </a:t>
            </a:r>
            <a:r>
              <a:rPr lang="ko-KR" altLang="en-US" dirty="0"/>
              <a:t>사이트</a:t>
            </a:r>
            <a:r>
              <a:rPr lang="en-US" altLang="ko-KR" dirty="0"/>
              <a:t>, </a:t>
            </a:r>
            <a:r>
              <a:rPr lang="ko-KR" altLang="en-US" dirty="0"/>
              <a:t>대화방</a:t>
            </a:r>
            <a:r>
              <a:rPr lang="en-US" altLang="ko-KR" dirty="0"/>
              <a:t>, </a:t>
            </a:r>
            <a:r>
              <a:rPr lang="ko-KR" altLang="en-US" dirty="0"/>
              <a:t>웹 하드 및 무료 백신 프로그램 사이트를 통해 </a:t>
            </a:r>
            <a:r>
              <a:rPr lang="ko-KR" altLang="en-US" dirty="0" err="1"/>
              <a:t>멀웨어를</a:t>
            </a:r>
            <a:r>
              <a:rPr lang="ko-KR" altLang="en-US" dirty="0"/>
              <a:t> 유포했다</a:t>
            </a:r>
            <a:r>
              <a:rPr lang="en-US" altLang="ko-KR" dirty="0"/>
              <a:t>. </a:t>
            </a:r>
            <a:r>
              <a:rPr lang="ko-KR" altLang="en-US" dirty="0" err="1"/>
              <a:t>맬웨어는</a:t>
            </a:r>
            <a:r>
              <a:rPr lang="ko-KR" altLang="en-US" dirty="0"/>
              <a:t> </a:t>
            </a:r>
            <a:r>
              <a:rPr lang="en-US" altLang="ko-KR" dirty="0"/>
              <a:t>PC</a:t>
            </a:r>
            <a:r>
              <a:rPr lang="ko-KR" altLang="en-US" dirty="0"/>
              <a:t>를 감염시켜 좀비 </a:t>
            </a:r>
            <a:r>
              <a:rPr lang="en-US" altLang="ko-KR" dirty="0"/>
              <a:t>PC</a:t>
            </a:r>
            <a:r>
              <a:rPr lang="ko-KR" altLang="en-US" dirty="0"/>
              <a:t>로 만들었다</a:t>
            </a:r>
            <a:r>
              <a:rPr lang="en-US" altLang="ko-KR" dirty="0"/>
              <a:t>. </a:t>
            </a:r>
            <a:r>
              <a:rPr lang="ko-KR" altLang="en-US" dirty="0"/>
              <a:t>북한 해커들은 전 세계 수천만 대의 좀비 </a:t>
            </a:r>
            <a:r>
              <a:rPr lang="en-US" altLang="ko-KR" dirty="0"/>
              <a:t>PC </a:t>
            </a:r>
            <a:r>
              <a:rPr lang="ko-KR" altLang="en-US" dirty="0"/>
              <a:t>자원을 통제했다</a:t>
            </a:r>
            <a:r>
              <a:rPr lang="en-US" altLang="ko-KR" dirty="0"/>
              <a:t>. </a:t>
            </a:r>
            <a:r>
              <a:rPr lang="ko-KR" altLang="en-US" dirty="0"/>
              <a:t>사이버 공격을 시작하기로 결정했을 때</a:t>
            </a:r>
            <a:r>
              <a:rPr lang="en-US" altLang="ko-KR" dirty="0"/>
              <a:t>, </a:t>
            </a:r>
            <a:r>
              <a:rPr lang="ko-KR" altLang="en-US" dirty="0"/>
              <a:t>이 좀비 </a:t>
            </a:r>
            <a:r>
              <a:rPr lang="en-US" altLang="ko-KR" dirty="0"/>
              <a:t>PC</a:t>
            </a:r>
            <a:r>
              <a:rPr lang="ko-KR" altLang="en-US" dirty="0"/>
              <a:t>는 엄청난 양의 데이터 패킷을 지정된 웹 사이트와 웹 사이트 서버의 용량을 초과하여 전송했다</a:t>
            </a:r>
            <a:r>
              <a:rPr lang="en-US" altLang="ko-KR" dirty="0"/>
              <a:t>. </a:t>
            </a:r>
            <a:r>
              <a:rPr lang="ko-KR" altLang="en-US" dirty="0"/>
              <a:t>때때로 </a:t>
            </a:r>
            <a:r>
              <a:rPr lang="en-US" altLang="ko-KR" dirty="0" err="1"/>
              <a:t>DDoS</a:t>
            </a:r>
            <a:r>
              <a:rPr lang="en-US" altLang="ko-KR" dirty="0"/>
              <a:t> </a:t>
            </a:r>
            <a:r>
              <a:rPr lang="ko-KR" altLang="en-US" dirty="0"/>
              <a:t>공격은 사회에 심각한 피해를 입힌다</a:t>
            </a:r>
            <a:r>
              <a:rPr lang="en-US" altLang="ko-KR" dirty="0"/>
              <a:t>. </a:t>
            </a:r>
            <a:r>
              <a:rPr lang="ko-KR" altLang="en-US" dirty="0"/>
              <a:t>그러나 이러한 종류의 사이버 공격은 웹 사이트의 마비와 웹 사이트 손상 등을 초래하게 된다</a:t>
            </a:r>
            <a:r>
              <a:rPr lang="en-US" altLang="ko-KR" dirty="0"/>
              <a:t>. </a:t>
            </a:r>
            <a:r>
              <a:rPr lang="ko-KR" altLang="en-US" dirty="0"/>
              <a:t>북한의 </a:t>
            </a:r>
            <a:r>
              <a:rPr lang="en-US" altLang="ko-KR" dirty="0" err="1"/>
              <a:t>DDoS</a:t>
            </a:r>
            <a:r>
              <a:rPr lang="en-US" altLang="ko-KR" dirty="0"/>
              <a:t> </a:t>
            </a:r>
            <a:r>
              <a:rPr lang="ko-KR" altLang="en-US" dirty="0"/>
              <a:t>공격 기술이 나아지더라도 고급 기술이 필요하지 않았으며 웹 사이트가 마비되면서 서버의 데이터가 지워지는 경우가 있었다</a:t>
            </a:r>
            <a:r>
              <a:rPr lang="en-US" altLang="ko-KR" dirty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608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4970513" cy="659160"/>
          </a:xfrm>
        </p:spPr>
        <p:txBody>
          <a:bodyPr/>
          <a:lstStyle/>
          <a:p>
            <a:r>
              <a:rPr lang="ko-KR" altLang="en-US" dirty="0" smtClean="0"/>
              <a:t>북한의</a:t>
            </a:r>
            <a:r>
              <a:rPr lang="en-US" altLang="ko-KR" dirty="0" smtClean="0"/>
              <a:t> </a:t>
            </a:r>
            <a:r>
              <a:rPr lang="ko-KR" altLang="en-US" dirty="0" smtClean="0"/>
              <a:t>해킹 사례 </a:t>
            </a:r>
            <a:r>
              <a:rPr lang="en-US" altLang="ko-KR" dirty="0" smtClean="0"/>
              <a:t>- 2</a:t>
            </a:r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z="1200" dirty="0" smtClean="0"/>
              <a:t>강릉원주대학교 컴퓨터공학과</a:t>
            </a:r>
            <a:endParaRPr lang="ko-KR" altLang="en-US" sz="1200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2E74-3367-4DCB-ACBC-AA6D726AB983}" type="slidenum">
              <a:rPr lang="ko-KR" altLang="en-US" smtClean="0"/>
              <a:pPr/>
              <a:t>7</a:t>
            </a:fld>
            <a:endParaRPr lang="ko-KR" altLang="en-US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259632" y="128038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539552" y="4540562"/>
            <a:ext cx="6246440" cy="473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kern="0" dirty="0" smtClean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.</a:t>
            </a:r>
            <a:endParaRPr lang="ko-KR" altLang="en-US" sz="18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5658" y="1481544"/>
            <a:ext cx="6672646" cy="49717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ko-KR" altLang="en-US" sz="2000" dirty="0"/>
              <a:t>주한 미군을 포함한 </a:t>
            </a:r>
            <a:r>
              <a:rPr lang="en-US" altLang="ko-KR" sz="2000" dirty="0"/>
              <a:t>40</a:t>
            </a:r>
            <a:r>
              <a:rPr lang="ko-KR" altLang="en-US" sz="2000" dirty="0"/>
              <a:t>개의 한국의 공기업</a:t>
            </a:r>
            <a:r>
              <a:rPr lang="en-US" altLang="ko-KR" sz="2000" dirty="0"/>
              <a:t>, </a:t>
            </a:r>
            <a:r>
              <a:rPr lang="ko-KR" altLang="en-US" sz="2000" dirty="0"/>
              <a:t>정부</a:t>
            </a:r>
            <a:r>
              <a:rPr lang="en-US" altLang="ko-KR" sz="2000" dirty="0"/>
              <a:t>, </a:t>
            </a:r>
            <a:r>
              <a:rPr lang="ko-KR" altLang="en-US" sz="2000" dirty="0"/>
              <a:t>군사 및 개인 웹 사이트에 대한 </a:t>
            </a:r>
            <a:r>
              <a:rPr lang="en-US" altLang="ko-KR" sz="2000" dirty="0" err="1"/>
              <a:t>DDoS</a:t>
            </a:r>
            <a:r>
              <a:rPr lang="en-US" altLang="ko-KR" sz="2000" dirty="0"/>
              <a:t> </a:t>
            </a:r>
            <a:r>
              <a:rPr lang="ko-KR" altLang="en-US" sz="2000" dirty="0" smtClean="0"/>
              <a:t>공격</a:t>
            </a:r>
            <a:endParaRPr lang="en-US" altLang="ko-KR" sz="2000" dirty="0" smtClean="0"/>
          </a:p>
          <a:p>
            <a:endParaRPr lang="en-US" altLang="ko-KR" sz="2000" dirty="0" smtClean="0"/>
          </a:p>
          <a:p>
            <a:r>
              <a:rPr lang="en-US" altLang="ko-KR" dirty="0" smtClean="0"/>
              <a:t>- </a:t>
            </a:r>
            <a:r>
              <a:rPr lang="en-US" altLang="ko-KR" dirty="0"/>
              <a:t>2011</a:t>
            </a:r>
            <a:r>
              <a:rPr lang="ko-KR" altLang="en-US" dirty="0"/>
              <a:t>년 </a:t>
            </a:r>
            <a:r>
              <a:rPr lang="en-US" altLang="ko-KR" dirty="0" smtClean="0"/>
              <a:t>3</a:t>
            </a:r>
            <a:r>
              <a:rPr lang="ko-KR" altLang="en-US" dirty="0"/>
              <a:t>월 </a:t>
            </a:r>
            <a:r>
              <a:rPr lang="en-US" altLang="ko-KR" dirty="0"/>
              <a:t>4</a:t>
            </a:r>
            <a:r>
              <a:rPr lang="ko-KR" altLang="en-US" dirty="0"/>
              <a:t>일 북한 해커는 강화된 사이버 공격 기능을 시연했다</a:t>
            </a:r>
            <a:r>
              <a:rPr lang="en-US" altLang="ko-KR" dirty="0"/>
              <a:t>. </a:t>
            </a:r>
            <a:r>
              <a:rPr lang="ko-KR" altLang="en-US" dirty="0"/>
              <a:t>북한은 주한 미군을 포함한 </a:t>
            </a:r>
            <a:r>
              <a:rPr lang="en-US" altLang="ko-KR" dirty="0"/>
              <a:t>40</a:t>
            </a:r>
            <a:r>
              <a:rPr lang="ko-KR" altLang="en-US" dirty="0"/>
              <a:t>개의 한국의 공기업</a:t>
            </a:r>
            <a:r>
              <a:rPr lang="en-US" altLang="ko-KR" dirty="0"/>
              <a:t>, </a:t>
            </a:r>
            <a:r>
              <a:rPr lang="ko-KR" altLang="en-US" dirty="0"/>
              <a:t>정부</a:t>
            </a:r>
            <a:r>
              <a:rPr lang="en-US" altLang="ko-KR" dirty="0"/>
              <a:t>, </a:t>
            </a:r>
            <a:r>
              <a:rPr lang="ko-KR" altLang="en-US" dirty="0"/>
              <a:t>군사 및 개인 웹 사이트에 대한 </a:t>
            </a:r>
            <a:r>
              <a:rPr lang="en-US" altLang="ko-KR" dirty="0" err="1"/>
              <a:t>DDoS</a:t>
            </a:r>
            <a:r>
              <a:rPr lang="en-US" altLang="ko-KR" dirty="0"/>
              <a:t> </a:t>
            </a:r>
            <a:r>
              <a:rPr lang="ko-KR" altLang="en-US" dirty="0"/>
              <a:t>공격을 시작했다</a:t>
            </a:r>
            <a:r>
              <a:rPr lang="en-US" altLang="ko-KR" dirty="0"/>
              <a:t>.</a:t>
            </a:r>
            <a:endParaRPr lang="ko-KR" altLang="en-US" dirty="0"/>
          </a:p>
          <a:p>
            <a:r>
              <a:rPr lang="en-US" altLang="ko-KR" dirty="0"/>
              <a:t>4</a:t>
            </a:r>
            <a:r>
              <a:rPr lang="ko-KR" altLang="en-US" dirty="0"/>
              <a:t>월 </a:t>
            </a:r>
            <a:r>
              <a:rPr lang="en-US" altLang="ko-KR" dirty="0"/>
              <a:t>12</a:t>
            </a:r>
            <a:r>
              <a:rPr lang="ko-KR" altLang="en-US" dirty="0"/>
              <a:t>일 북한은 농협 인터넷 뱅킹 시스템을 마비시켰다</a:t>
            </a:r>
            <a:r>
              <a:rPr lang="en-US" altLang="ko-KR" dirty="0"/>
              <a:t>. </a:t>
            </a:r>
            <a:r>
              <a:rPr lang="ko-KR" altLang="en-US" dirty="0"/>
              <a:t>은행의 서버가 중단되고 데이터가 지워졌다</a:t>
            </a:r>
            <a:r>
              <a:rPr lang="en-US" altLang="ko-KR" dirty="0"/>
              <a:t>. </a:t>
            </a:r>
            <a:r>
              <a:rPr lang="ko-KR" altLang="en-US" dirty="0"/>
              <a:t>전문가들은 이 공격을 면밀히 평가한 후 북한 해커가 인터넷 뱅킹 시스템의 유지 관리 기술자에 대해 </a:t>
            </a:r>
            <a:r>
              <a:rPr lang="en-US" altLang="ko-KR" dirty="0"/>
              <a:t>APT</a:t>
            </a:r>
            <a:r>
              <a:rPr lang="ko-KR" altLang="en-US" dirty="0"/>
              <a:t>를 사용한 것으로 보인다</a:t>
            </a:r>
            <a:r>
              <a:rPr lang="en-US" altLang="ko-KR" dirty="0"/>
              <a:t>. </a:t>
            </a:r>
            <a:r>
              <a:rPr lang="ko-KR" altLang="en-US" dirty="0"/>
              <a:t>북한 해커들은 유지 보수 기술자를 식별하고 그 기술자의 </a:t>
            </a:r>
            <a:r>
              <a:rPr lang="en-US" altLang="ko-KR" dirty="0"/>
              <a:t>PC</a:t>
            </a:r>
            <a:r>
              <a:rPr lang="ko-KR" altLang="en-US" dirty="0"/>
              <a:t>에 악성 코드를 주입하기 위해 많은 시간과 에너지를 소비 한 것으로 보였다</a:t>
            </a:r>
            <a:r>
              <a:rPr lang="en-US" altLang="ko-KR" dirty="0"/>
              <a:t>. </a:t>
            </a:r>
            <a:r>
              <a:rPr lang="ko-KR" altLang="en-US" dirty="0"/>
              <a:t>이를 알지 못한 채 기술자는 자신의 </a:t>
            </a:r>
            <a:r>
              <a:rPr lang="en-US" altLang="ko-KR" dirty="0"/>
              <a:t>PC</a:t>
            </a:r>
            <a:r>
              <a:rPr lang="ko-KR" altLang="en-US" dirty="0"/>
              <a:t>를 </a:t>
            </a:r>
            <a:r>
              <a:rPr lang="ko-KR" altLang="en-US" dirty="0" err="1"/>
              <a:t>농협인터넷</a:t>
            </a:r>
            <a:r>
              <a:rPr lang="ko-KR" altLang="en-US" dirty="0"/>
              <a:t> 뱅킹 시스템에 연결하여 정기 점검을 수행했으며 </a:t>
            </a:r>
            <a:r>
              <a:rPr lang="ko-KR" altLang="en-US" dirty="0" err="1"/>
              <a:t>맬웨어는</a:t>
            </a:r>
            <a:r>
              <a:rPr lang="ko-KR" altLang="en-US" dirty="0"/>
              <a:t> 동시에 시스템에 주입되었다</a:t>
            </a:r>
            <a:r>
              <a:rPr lang="en-US" altLang="ko-KR" dirty="0"/>
              <a:t>. </a:t>
            </a:r>
            <a:r>
              <a:rPr lang="ko-KR" altLang="en-US" dirty="0"/>
              <a:t>그리고 그것은 전체 이야기의 시작이었다</a:t>
            </a:r>
            <a:r>
              <a:rPr lang="en-US" altLang="ko-KR" dirty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3359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4970513" cy="659160"/>
          </a:xfrm>
        </p:spPr>
        <p:txBody>
          <a:bodyPr/>
          <a:lstStyle/>
          <a:p>
            <a:r>
              <a:rPr lang="ko-KR" altLang="en-US" dirty="0" smtClean="0"/>
              <a:t>북한의</a:t>
            </a:r>
            <a:r>
              <a:rPr lang="en-US" altLang="ko-KR" dirty="0" smtClean="0"/>
              <a:t> </a:t>
            </a:r>
            <a:r>
              <a:rPr lang="ko-KR" altLang="en-US" dirty="0" smtClean="0"/>
              <a:t>해킹 사례 </a:t>
            </a:r>
            <a:r>
              <a:rPr lang="en-US" altLang="ko-KR" dirty="0" smtClean="0"/>
              <a:t>- 3</a:t>
            </a:r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z="1200" dirty="0" smtClean="0"/>
              <a:t>강릉원주대학교 컴퓨터공학과</a:t>
            </a:r>
            <a:endParaRPr lang="ko-KR" altLang="en-US" sz="1200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2E74-3367-4DCB-ACBC-AA6D726AB983}" type="slidenum">
              <a:rPr lang="ko-KR" altLang="en-US" smtClean="0"/>
              <a:pPr/>
              <a:t>8</a:t>
            </a:fld>
            <a:endParaRPr lang="ko-KR" altLang="en-US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259632" y="128038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539552" y="4540562"/>
            <a:ext cx="6246440" cy="473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kern="0" dirty="0" smtClean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.</a:t>
            </a:r>
            <a:endParaRPr lang="ko-KR" altLang="en-US" sz="18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5658" y="1481544"/>
            <a:ext cx="6672646" cy="49717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ko-KR" altLang="en-US" sz="2000" dirty="0" smtClean="0"/>
              <a:t>은행과 미디어 </a:t>
            </a:r>
            <a:r>
              <a:rPr lang="ko-KR" altLang="en-US" sz="2000" dirty="0"/>
              <a:t>대행사 </a:t>
            </a:r>
            <a:r>
              <a:rPr lang="ko-KR" altLang="en-US" sz="2000" dirty="0" smtClean="0"/>
              <a:t>등의 하드디스크 파괴</a:t>
            </a:r>
            <a:r>
              <a:rPr lang="en-US" altLang="ko-KR" sz="2000" dirty="0" smtClean="0"/>
              <a:t>/</a:t>
            </a:r>
            <a:r>
              <a:rPr lang="ko-KR" altLang="en-US" sz="2000" dirty="0" smtClean="0"/>
              <a:t>차단</a:t>
            </a:r>
            <a:endParaRPr lang="en-US" altLang="ko-KR" sz="2000" dirty="0" smtClean="0"/>
          </a:p>
          <a:p>
            <a:endParaRPr lang="en-US" altLang="ko-KR" dirty="0" smtClean="0"/>
          </a:p>
          <a:p>
            <a:r>
              <a:rPr lang="en-US" altLang="ko-KR" dirty="0"/>
              <a:t>-</a:t>
            </a:r>
            <a:r>
              <a:rPr lang="en-US" altLang="ko-KR" dirty="0" smtClean="0"/>
              <a:t> </a:t>
            </a:r>
            <a:r>
              <a:rPr lang="en-US" altLang="ko-KR" dirty="0"/>
              <a:t>2013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3</a:t>
            </a:r>
            <a:r>
              <a:rPr lang="ko-KR" altLang="en-US" dirty="0"/>
              <a:t>월 </a:t>
            </a:r>
            <a:r>
              <a:rPr lang="en-US" altLang="ko-KR" dirty="0"/>
              <a:t>20</a:t>
            </a:r>
            <a:r>
              <a:rPr lang="ko-KR" altLang="en-US" dirty="0"/>
              <a:t>일</a:t>
            </a:r>
            <a:r>
              <a:rPr lang="en-US" altLang="ko-KR" dirty="0"/>
              <a:t>, </a:t>
            </a:r>
            <a:r>
              <a:rPr lang="en-US" altLang="ko-KR" dirty="0" smtClean="0"/>
              <a:t>MBR </a:t>
            </a:r>
            <a:r>
              <a:rPr lang="en-US" altLang="ko-KR" dirty="0"/>
              <a:t>(Master Boot Record) </a:t>
            </a:r>
            <a:r>
              <a:rPr lang="ko-KR" altLang="en-US" dirty="0"/>
              <a:t>와이퍼 공격으로 농협</a:t>
            </a:r>
            <a:r>
              <a:rPr lang="en-US" altLang="ko-KR" dirty="0"/>
              <a:t>, </a:t>
            </a:r>
            <a:r>
              <a:rPr lang="ko-KR" altLang="en-US" dirty="0" err="1"/>
              <a:t>신한은행</a:t>
            </a:r>
            <a:r>
              <a:rPr lang="en-US" altLang="ko-KR" dirty="0"/>
              <a:t>, </a:t>
            </a:r>
            <a:r>
              <a:rPr lang="ko-KR" altLang="en-US" dirty="0"/>
              <a:t>제주은행 등을 포함하는 은행과 </a:t>
            </a:r>
            <a:r>
              <a:rPr lang="en-US" altLang="ko-KR" dirty="0"/>
              <a:t>YTN, KBS, and MBC </a:t>
            </a:r>
            <a:r>
              <a:rPr lang="ko-KR" altLang="en-US" dirty="0"/>
              <a:t>등을 포함하는 미디어 대행사 등 </a:t>
            </a:r>
            <a:r>
              <a:rPr lang="en-US" altLang="ko-KR" dirty="0"/>
              <a:t>32,000 </a:t>
            </a:r>
            <a:r>
              <a:rPr lang="ko-KR" altLang="en-US" dirty="0"/>
              <a:t>대의 컴퓨터의 하드디스크가 파괴되고 차단되었다</a:t>
            </a:r>
            <a:r>
              <a:rPr lang="en-US" altLang="ko-KR" dirty="0"/>
              <a:t>. </a:t>
            </a:r>
            <a:r>
              <a:rPr lang="ko-KR" altLang="en-US" dirty="0"/>
              <a:t>이로 인해 공격을 받은 방송사들은 방송에 차질을 빚었으며 금융기관들의 거래가 한동안 중단됐다</a:t>
            </a:r>
            <a:r>
              <a:rPr lang="en-US" altLang="ko-KR" dirty="0"/>
              <a:t>. </a:t>
            </a:r>
            <a:r>
              <a:rPr lang="ko-KR" altLang="en-US" dirty="0"/>
              <a:t>이 사건은 </a:t>
            </a:r>
            <a:r>
              <a:rPr lang="en-US" altLang="ko-KR" dirty="0"/>
              <a:t>2013</a:t>
            </a:r>
            <a:r>
              <a:rPr lang="ko-KR" altLang="en-US" dirty="0"/>
              <a:t>년 </a:t>
            </a:r>
            <a:r>
              <a:rPr lang="en-US" altLang="ko-KR" dirty="0"/>
              <a:t>3.20 </a:t>
            </a:r>
            <a:r>
              <a:rPr lang="ko-KR" altLang="en-US" dirty="0"/>
              <a:t>사이버 테러로 명명되었다</a:t>
            </a:r>
            <a:r>
              <a:rPr lang="en-US" altLang="ko-KR" dirty="0"/>
              <a:t>. </a:t>
            </a:r>
            <a:r>
              <a:rPr lang="ko-KR" altLang="en-US" dirty="0"/>
              <a:t>보안업체들의 자체 조사 결과 악성코드가 백신 프로그램의 구성 파일로 위장해 기업 내부 백신 업데이트 서버를 통해 곳곳에 퍼졌다는 사실이 드러났다</a:t>
            </a:r>
            <a:r>
              <a:rPr lang="en-US" altLang="ko-KR" dirty="0"/>
              <a:t>. </a:t>
            </a:r>
            <a:r>
              <a:rPr lang="ko-KR" altLang="en-US" dirty="0"/>
              <a:t>정부</a:t>
            </a:r>
            <a:r>
              <a:rPr lang="en-US" altLang="ko-KR" dirty="0"/>
              <a:t>·</a:t>
            </a:r>
            <a:r>
              <a:rPr lang="ko-KR" altLang="en-US" dirty="0"/>
              <a:t>민간 합동대응팀은 북한이 적어도 </a:t>
            </a:r>
            <a:r>
              <a:rPr lang="en-US" altLang="ko-KR" dirty="0"/>
              <a:t>8</a:t>
            </a:r>
            <a:r>
              <a:rPr lang="ko-KR" altLang="en-US" dirty="0"/>
              <a:t>개월 전부터 공격을 준비했다고 분석했다</a:t>
            </a:r>
            <a:r>
              <a:rPr lang="en-US" altLang="ko-KR" dirty="0"/>
              <a:t>. </a:t>
            </a:r>
            <a:r>
              <a:rPr lang="ko-KR" altLang="en-US" dirty="0"/>
              <a:t>이 사건으로 한국의 시민들은 사이버공격이 얼마나 가공할 만한 위력을 가질 수 있는지를 확인했다</a:t>
            </a:r>
            <a:r>
              <a:rPr lang="en-US" altLang="ko-KR" dirty="0"/>
              <a:t>.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51700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4970513" cy="659160"/>
          </a:xfrm>
        </p:spPr>
        <p:txBody>
          <a:bodyPr/>
          <a:lstStyle/>
          <a:p>
            <a:r>
              <a:rPr lang="ko-KR" altLang="en-US" dirty="0" smtClean="0"/>
              <a:t>북한의</a:t>
            </a:r>
            <a:r>
              <a:rPr lang="en-US" altLang="ko-KR" dirty="0" smtClean="0"/>
              <a:t> </a:t>
            </a:r>
            <a:r>
              <a:rPr lang="ko-KR" altLang="en-US" dirty="0" smtClean="0"/>
              <a:t>해킹 사례 </a:t>
            </a:r>
            <a:r>
              <a:rPr lang="en-US" altLang="ko-KR" dirty="0" smtClean="0"/>
              <a:t>- 4</a:t>
            </a:r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 sz="1200" dirty="0" smtClean="0"/>
              <a:t>강릉원주대학교 컴퓨터공학과</a:t>
            </a:r>
            <a:endParaRPr lang="ko-KR" altLang="en-US" sz="1200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2E74-3367-4DCB-ACBC-AA6D726AB983}" type="slidenum">
              <a:rPr lang="ko-KR" altLang="en-US" smtClean="0"/>
              <a:pPr/>
              <a:t>9</a:t>
            </a:fld>
            <a:endParaRPr lang="ko-KR" altLang="en-US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259632" y="128038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539552" y="4540562"/>
            <a:ext cx="6246440" cy="473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kern="0" dirty="0" smtClean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.</a:t>
            </a:r>
            <a:endParaRPr lang="ko-KR" altLang="en-US" sz="18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5658" y="1481544"/>
            <a:ext cx="6672646" cy="49717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ko-KR" sz="2000" dirty="0"/>
              <a:t>DailyNK, Free North Radio </a:t>
            </a:r>
            <a:r>
              <a:rPr lang="ko-KR" altLang="en-US" sz="2000" dirty="0"/>
              <a:t>및 </a:t>
            </a:r>
            <a:r>
              <a:rPr lang="en-US" altLang="ko-KR" sz="2000" dirty="0" err="1"/>
              <a:t>NKnet</a:t>
            </a:r>
            <a:r>
              <a:rPr lang="ko-KR" altLang="en-US" sz="2000" dirty="0"/>
              <a:t>을 </a:t>
            </a:r>
            <a:r>
              <a:rPr lang="ko-KR" altLang="en-US" sz="2000" dirty="0" smtClean="0"/>
              <a:t>공격</a:t>
            </a:r>
            <a:endParaRPr lang="en-US" altLang="ko-KR" sz="2000" dirty="0" smtClean="0"/>
          </a:p>
          <a:p>
            <a:endParaRPr lang="en-US" altLang="ko-KR" dirty="0" smtClean="0"/>
          </a:p>
          <a:p>
            <a:pPr marL="285750" indent="-285750">
              <a:buFontTx/>
              <a:buChar char="-"/>
            </a:pPr>
            <a:r>
              <a:rPr lang="en-US" altLang="ko-KR" dirty="0" smtClean="0"/>
              <a:t>2013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3.20 </a:t>
            </a:r>
            <a:r>
              <a:rPr lang="ko-KR" altLang="en-US" dirty="0"/>
              <a:t>사이버 테러 </a:t>
            </a:r>
            <a:r>
              <a:rPr lang="en-US" altLang="ko-KR" dirty="0"/>
              <a:t>5</a:t>
            </a:r>
            <a:r>
              <a:rPr lang="ko-KR" altLang="en-US" dirty="0"/>
              <a:t>일 후</a:t>
            </a:r>
            <a:r>
              <a:rPr lang="en-US" altLang="ko-KR" dirty="0"/>
              <a:t>, </a:t>
            </a:r>
            <a:r>
              <a:rPr lang="ko-KR" altLang="en-US" dirty="0"/>
              <a:t>북한 사이버 전사들은 </a:t>
            </a:r>
            <a:r>
              <a:rPr lang="en-US" altLang="ko-KR" dirty="0"/>
              <a:t>DailyNK, Free North Radio </a:t>
            </a:r>
            <a:r>
              <a:rPr lang="ko-KR" altLang="en-US" dirty="0"/>
              <a:t>및 </a:t>
            </a:r>
            <a:r>
              <a:rPr lang="en-US" altLang="ko-KR" dirty="0" err="1"/>
              <a:t>NKnet</a:t>
            </a:r>
            <a:r>
              <a:rPr lang="ko-KR" altLang="en-US" dirty="0"/>
              <a:t>을 공격했다</a:t>
            </a:r>
            <a:r>
              <a:rPr lang="en-US" altLang="ko-KR" dirty="0"/>
              <a:t>. </a:t>
            </a:r>
            <a:r>
              <a:rPr lang="ko-KR" altLang="en-US" dirty="0"/>
              <a:t>이 기관들은 </a:t>
            </a:r>
            <a:r>
              <a:rPr lang="ko-KR" altLang="en-US" dirty="0" err="1"/>
              <a:t>탈북한</a:t>
            </a:r>
            <a:r>
              <a:rPr lang="ko-KR" altLang="en-US" dirty="0"/>
              <a:t> 북한 지식인이 운영하는 공공 언론 기관으로서 북한 정권의 잘못된 내용을 전파하는 언론 기관이다</a:t>
            </a:r>
            <a:r>
              <a:rPr lang="en-US" altLang="ko-KR" dirty="0" smtClean="0"/>
              <a:t>.</a:t>
            </a:r>
          </a:p>
          <a:p>
            <a:pPr marL="285750" indent="-285750">
              <a:buFontTx/>
              <a:buChar char="-"/>
            </a:pPr>
            <a:endParaRPr lang="en-US" altLang="ko-KR" dirty="0"/>
          </a:p>
          <a:p>
            <a:pPr marL="285750" indent="-285750">
              <a:buFontTx/>
              <a:buChar char="-"/>
            </a:pPr>
            <a:r>
              <a:rPr lang="en-US" altLang="ko-KR" dirty="0" smtClean="0"/>
              <a:t>6</a:t>
            </a:r>
            <a:r>
              <a:rPr lang="ko-KR" altLang="en-US" dirty="0"/>
              <a:t>월 </a:t>
            </a:r>
            <a:r>
              <a:rPr lang="en-US" altLang="ko-KR" dirty="0"/>
              <a:t>25</a:t>
            </a:r>
            <a:r>
              <a:rPr lang="ko-KR" altLang="en-US" dirty="0"/>
              <a:t>일 </a:t>
            </a:r>
            <a:r>
              <a:rPr lang="en-US" altLang="ko-KR" dirty="0"/>
              <a:t>16</a:t>
            </a:r>
            <a:r>
              <a:rPr lang="ko-KR" altLang="en-US" dirty="0"/>
              <a:t>개의 정부 및 미디어 대행사 웹 사이트에 대한 </a:t>
            </a:r>
            <a:r>
              <a:rPr lang="en-US" altLang="ko-KR" dirty="0" err="1"/>
              <a:t>DDoS</a:t>
            </a:r>
            <a:r>
              <a:rPr lang="en-US" altLang="ko-KR" dirty="0"/>
              <a:t> </a:t>
            </a:r>
            <a:r>
              <a:rPr lang="ko-KR" altLang="en-US" dirty="0"/>
              <a:t>공격이 있었다</a:t>
            </a:r>
            <a:r>
              <a:rPr lang="en-US" altLang="ko-KR" dirty="0"/>
              <a:t>. </a:t>
            </a:r>
            <a:r>
              <a:rPr lang="ko-KR" altLang="en-US" dirty="0"/>
              <a:t>또한 북한 해커들은 그 웹 사이트의 </a:t>
            </a:r>
            <a:r>
              <a:rPr lang="en-US" altLang="ko-KR" dirty="0"/>
              <a:t>DNS </a:t>
            </a:r>
            <a:r>
              <a:rPr lang="ko-KR" altLang="en-US" dirty="0"/>
              <a:t>서버를 목표로 삼았다</a:t>
            </a:r>
            <a:r>
              <a:rPr lang="en-US" altLang="ko-KR" dirty="0"/>
              <a:t>.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53305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8a6958972586832cdf3b37746c8bb3618ae2992"/>
</p:tagLst>
</file>

<file path=ppt/theme/theme1.xml><?xml version="1.0" encoding="utf-8"?>
<a:theme xmlns:a="http://schemas.openxmlformats.org/drawingml/2006/main" name="패싯">
  <a:themeElements>
    <a:clrScheme name="패싯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패싯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패싯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2049</TotalTime>
  <Words>1816</Words>
  <Application>Microsoft Office PowerPoint</Application>
  <PresentationFormat>화면 슬라이드 쇼(4:3)</PresentationFormat>
  <Paragraphs>289</Paragraphs>
  <Slides>23</Slides>
  <Notes>20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23</vt:i4>
      </vt:variant>
    </vt:vector>
  </HeadingPairs>
  <TitlesOfParts>
    <vt:vector size="32" baseType="lpstr">
      <vt:lpstr>HY그래픽M</vt:lpstr>
      <vt:lpstr>HY헤드라인M</vt:lpstr>
      <vt:lpstr>맑은 고딕</vt:lpstr>
      <vt:lpstr>함초롬바탕</vt:lpstr>
      <vt:lpstr>Arial</vt:lpstr>
      <vt:lpstr>Trebuchet MS</vt:lpstr>
      <vt:lpstr>Wingdings 2</vt:lpstr>
      <vt:lpstr>Wingdings 3</vt:lpstr>
      <vt:lpstr>패싯</vt:lpstr>
      <vt:lpstr>북한의 해킹 사례와 대응 방안</vt:lpstr>
      <vt:lpstr>북한의 IT 산업</vt:lpstr>
      <vt:lpstr>북한의 해킹 전략 -1</vt:lpstr>
      <vt:lpstr>북한의 해킹 전략 - 2</vt:lpstr>
      <vt:lpstr>북한의 해킹 전략 - 3</vt:lpstr>
      <vt:lpstr>북한의 해킹 사례 - 1</vt:lpstr>
      <vt:lpstr>북한의 해킹 사례 - 2</vt:lpstr>
      <vt:lpstr>북한의 해킹 사례 - 3</vt:lpstr>
      <vt:lpstr>북한의 해킹 사례 - 4</vt:lpstr>
      <vt:lpstr>북한의 해킹 사례 - 5</vt:lpstr>
      <vt:lpstr>북한의 해킹 사례 - 6</vt:lpstr>
      <vt:lpstr>북한의 해킹 사례 - 7</vt:lpstr>
      <vt:lpstr>북한의 해킹 사례 - 8</vt:lpstr>
      <vt:lpstr>북한의 해킹 사례 - 9 </vt:lpstr>
      <vt:lpstr>북한의 해킹 대상</vt:lpstr>
      <vt:lpstr>대응방안 </vt:lpstr>
      <vt:lpstr>대응방안 </vt:lpstr>
      <vt:lpstr>대응방안 </vt:lpstr>
      <vt:lpstr>대응방안 </vt:lpstr>
      <vt:lpstr>해킹 기초 용어해설</vt:lpstr>
      <vt:lpstr>해킹 기초 용어해설</vt:lpstr>
      <vt:lpstr>해킹 기초 용어해설</vt:lpstr>
      <vt:lpstr>해킹 기초 용어해설</vt:lpstr>
    </vt:vector>
  </TitlesOfParts>
  <Company>FINAL SE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박선영</dc:creator>
  <cp:lastModifiedBy>삼성영동IT</cp:lastModifiedBy>
  <cp:revision>150</cp:revision>
  <dcterms:created xsi:type="dcterms:W3CDTF">2008-12-26T02:09:07Z</dcterms:created>
  <dcterms:modified xsi:type="dcterms:W3CDTF">2019-12-16T02:39:26Z</dcterms:modified>
</cp:coreProperties>
</file>